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49"/>
  </p:notesMasterIdLst>
  <p:sldIdLst>
    <p:sldId id="257" r:id="rId4"/>
    <p:sldId id="264" r:id="rId5"/>
    <p:sldId id="308" r:id="rId6"/>
    <p:sldId id="2147472624" r:id="rId7"/>
    <p:sldId id="2147472622" r:id="rId8"/>
    <p:sldId id="2147472623" r:id="rId9"/>
    <p:sldId id="2147472625" r:id="rId10"/>
    <p:sldId id="333" r:id="rId11"/>
    <p:sldId id="2147480057" r:id="rId12"/>
    <p:sldId id="2147480047" r:id="rId13"/>
    <p:sldId id="321" r:id="rId14"/>
    <p:sldId id="334" r:id="rId15"/>
    <p:sldId id="2147480051" r:id="rId16"/>
    <p:sldId id="2147480052" r:id="rId17"/>
    <p:sldId id="2147480056" r:id="rId18"/>
    <p:sldId id="2147480053" r:id="rId19"/>
    <p:sldId id="2147480049" r:id="rId20"/>
    <p:sldId id="2147480054" r:id="rId21"/>
    <p:sldId id="2147480050" r:id="rId22"/>
    <p:sldId id="314" r:id="rId23"/>
    <p:sldId id="2147480055" r:id="rId24"/>
    <p:sldId id="2147472628" r:id="rId25"/>
    <p:sldId id="2147472629" r:id="rId26"/>
    <p:sldId id="381" r:id="rId27"/>
    <p:sldId id="332" r:id="rId28"/>
    <p:sldId id="382" r:id="rId29"/>
    <p:sldId id="2147472630" r:id="rId30"/>
    <p:sldId id="2147472631" r:id="rId31"/>
    <p:sldId id="2147472626" r:id="rId32"/>
    <p:sldId id="316" r:id="rId33"/>
    <p:sldId id="329" r:id="rId34"/>
    <p:sldId id="2147472615" r:id="rId35"/>
    <p:sldId id="2147472639" r:id="rId36"/>
    <p:sldId id="2147472641" r:id="rId37"/>
    <p:sldId id="2147472642" r:id="rId38"/>
    <p:sldId id="6116" r:id="rId39"/>
    <p:sldId id="6117" r:id="rId40"/>
    <p:sldId id="6124" r:id="rId41"/>
    <p:sldId id="6125" r:id="rId42"/>
    <p:sldId id="6118" r:id="rId43"/>
    <p:sldId id="305" r:id="rId44"/>
    <p:sldId id="6126" r:id="rId45"/>
    <p:sldId id="6127" r:id="rId46"/>
    <p:sldId id="2147472643" r:id="rId47"/>
    <p:sldId id="2147480046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249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87835" autoAdjust="0"/>
  </p:normalViewPr>
  <p:slideViewPr>
    <p:cSldViewPr snapToGrid="0">
      <p:cViewPr>
        <p:scale>
          <a:sx n="66" d="100"/>
          <a:sy n="66" d="100"/>
        </p:scale>
        <p:origin x="712" y="-1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300FAC-E335-48C2-9A13-FF76BBB016F3}" type="doc">
      <dgm:prSet loTypeId="urn:microsoft.com/office/officeart/2008/layout/LinedLis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8E9E43F-FF5F-49E6-8ABB-D23B5F359036}">
      <dgm:prSet phldrT="[Text]" custT="1"/>
      <dgm:spPr/>
      <dgm:t>
        <a:bodyPr/>
        <a:lstStyle/>
        <a:p>
          <a:endParaRPr lang="en-US" sz="4400" dirty="0"/>
        </a:p>
      </dgm:t>
    </dgm:pt>
    <dgm:pt modelId="{1BF1D0D5-358E-4A6B-A006-07EC49220B8C}" type="parTrans" cxnId="{BE0EA2E0-B712-4CAB-B2C0-5D6D915CB358}">
      <dgm:prSet/>
      <dgm:spPr/>
      <dgm:t>
        <a:bodyPr/>
        <a:lstStyle/>
        <a:p>
          <a:endParaRPr lang="en-US"/>
        </a:p>
      </dgm:t>
    </dgm:pt>
    <dgm:pt modelId="{2EBD7B43-626E-4CAD-93DF-D9A820E9A9A3}" type="sibTrans" cxnId="{BE0EA2E0-B712-4CAB-B2C0-5D6D915CB358}">
      <dgm:prSet/>
      <dgm:spPr/>
      <dgm:t>
        <a:bodyPr/>
        <a:lstStyle/>
        <a:p>
          <a:endParaRPr lang="en-US"/>
        </a:p>
      </dgm:t>
    </dgm:pt>
    <dgm:pt modelId="{57EB42D4-F97D-4C33-A6BD-8A8EAA4CEC6C}">
      <dgm:prSet phldrT="[Text]" custT="1"/>
      <dgm:spPr/>
      <dgm:t>
        <a:bodyPr/>
        <a:lstStyle/>
        <a:p>
          <a:r>
            <a:rPr lang="en-US" sz="3200" dirty="0"/>
            <a:t>1. </a:t>
          </a:r>
          <a:r>
            <a:rPr lang="en-US" sz="3200" dirty="0" err="1"/>
            <a:t>Chỉ</a:t>
          </a:r>
          <a:r>
            <a:rPr lang="en-US" sz="3200" dirty="0"/>
            <a:t> </a:t>
          </a:r>
          <a:r>
            <a:rPr lang="en-US" sz="3200" dirty="0" err="1"/>
            <a:t>định</a:t>
          </a:r>
          <a:r>
            <a:rPr lang="en-US" sz="3200" dirty="0"/>
            <a:t> </a:t>
          </a:r>
          <a:r>
            <a:rPr lang="en-US" sz="3200" dirty="0" err="1"/>
            <a:t>của</a:t>
          </a:r>
          <a:r>
            <a:rPr lang="en-US" sz="3200" dirty="0"/>
            <a:t> </a:t>
          </a:r>
          <a:r>
            <a:rPr lang="en-US" sz="3200" dirty="0" err="1"/>
            <a:t>phẫu</a:t>
          </a:r>
          <a:r>
            <a:rPr lang="en-US" sz="3200" dirty="0"/>
            <a:t> </a:t>
          </a:r>
          <a:r>
            <a:rPr lang="en-US" sz="3200" dirty="0" err="1"/>
            <a:t>thuật</a:t>
          </a:r>
          <a:r>
            <a:rPr lang="en-US" sz="3200" dirty="0"/>
            <a:t> </a:t>
          </a:r>
          <a:r>
            <a:rPr lang="en-US" sz="3200" dirty="0" err="1"/>
            <a:t>cắt</a:t>
          </a:r>
          <a:r>
            <a:rPr lang="en-US" sz="3200" dirty="0"/>
            <a:t> TTL </a:t>
          </a:r>
          <a:r>
            <a:rPr lang="en-US" sz="3200" dirty="0" err="1"/>
            <a:t>tận</a:t>
          </a:r>
          <a:r>
            <a:rPr lang="en-US" sz="3200" dirty="0"/>
            <a:t> </a:t>
          </a:r>
          <a:r>
            <a:rPr lang="en-US" sz="3200" dirty="0" err="1"/>
            <a:t>gốc</a:t>
          </a:r>
          <a:endParaRPr lang="en-US" sz="3200" dirty="0"/>
        </a:p>
      </dgm:t>
    </dgm:pt>
    <dgm:pt modelId="{20A14FFE-0B1C-4264-B58C-12FBC3FCA63C}" type="parTrans" cxnId="{1183929C-0F4E-4535-9CE4-CD23FFF308D6}">
      <dgm:prSet/>
      <dgm:spPr/>
      <dgm:t>
        <a:bodyPr/>
        <a:lstStyle/>
        <a:p>
          <a:endParaRPr lang="en-US"/>
        </a:p>
      </dgm:t>
    </dgm:pt>
    <dgm:pt modelId="{8387BA0D-D40E-4E4C-89B3-EC1E58214EBF}" type="sibTrans" cxnId="{1183929C-0F4E-4535-9CE4-CD23FFF308D6}">
      <dgm:prSet/>
      <dgm:spPr/>
      <dgm:t>
        <a:bodyPr/>
        <a:lstStyle/>
        <a:p>
          <a:endParaRPr lang="en-US"/>
        </a:p>
      </dgm:t>
    </dgm:pt>
    <dgm:pt modelId="{59196738-06A1-497E-8751-18F08281F31C}">
      <dgm:prSet phldrT="[Text]" custT="1"/>
      <dgm:spPr/>
      <dgm:t>
        <a:bodyPr/>
        <a:lstStyle/>
        <a:p>
          <a:r>
            <a:rPr lang="en-US" sz="3200" kern="1200" dirty="0"/>
            <a:t>2. </a:t>
          </a:r>
          <a:r>
            <a:rPr lang="en-US" sz="3200" kern="1200" dirty="0" err="1"/>
            <a:t>Kỹ</a:t>
          </a:r>
          <a:r>
            <a:rPr lang="en-US" sz="3200" kern="1200" dirty="0"/>
            <a:t> </a:t>
          </a:r>
          <a:r>
            <a:rPr lang="en-US" sz="3200" kern="1200" dirty="0" err="1"/>
            <a:t>thuật</a:t>
          </a:r>
          <a:r>
            <a:rPr lang="en-US" sz="3200" kern="1200" dirty="0"/>
            <a:t> </a:t>
          </a:r>
          <a:r>
            <a:rPr lang="en-US" sz="3200" kern="1200" dirty="0" err="1"/>
            <a:t>phẫu</a:t>
          </a:r>
          <a:r>
            <a:rPr lang="en-US" sz="3200" kern="1200" dirty="0"/>
            <a:t> </a:t>
          </a:r>
          <a:r>
            <a:rPr lang="en-US" sz="3200" kern="1200" dirty="0" err="1"/>
            <a:t>thuật</a:t>
          </a:r>
          <a:r>
            <a:rPr lang="en-US" sz="3200" kern="1200" dirty="0"/>
            <a:t> </a:t>
          </a:r>
          <a:r>
            <a:rPr lang="en-US" sz="3200" kern="1200" dirty="0" err="1"/>
            <a:t>cắt</a:t>
          </a:r>
          <a:r>
            <a:rPr lang="en-US" sz="3200" kern="1200" dirty="0"/>
            <a:t> TTL </a:t>
          </a:r>
          <a:r>
            <a:rPr lang="en-US" sz="3200" kern="1200" dirty="0" err="1"/>
            <a:t>tận</a:t>
          </a:r>
          <a:r>
            <a:rPr lang="en-US" sz="3200" kern="1200" dirty="0"/>
            <a:t> </a:t>
          </a:r>
          <a:r>
            <a:rPr lang="en-US" sz="3200" kern="1200" dirty="0" err="1"/>
            <a:t>gốc</a:t>
          </a:r>
          <a:r>
            <a:rPr lang="en-US" sz="3200" kern="1200" dirty="0"/>
            <a:t> </a:t>
          </a:r>
          <a:endParaRPr lang="en-US" sz="3200" kern="1200" dirty="0">
            <a:latin typeface="Calibri" panose="020F0502020204030204"/>
            <a:ea typeface="+mn-ea"/>
            <a:cs typeface="+mn-cs"/>
          </a:endParaRPr>
        </a:p>
      </dgm:t>
    </dgm:pt>
    <dgm:pt modelId="{149B743A-139A-4C12-A488-28DD2DB4D54F}" type="parTrans" cxnId="{3E30690C-3549-47EB-BE77-D89BB15538A1}">
      <dgm:prSet/>
      <dgm:spPr/>
      <dgm:t>
        <a:bodyPr/>
        <a:lstStyle/>
        <a:p>
          <a:endParaRPr lang="en-US"/>
        </a:p>
      </dgm:t>
    </dgm:pt>
    <dgm:pt modelId="{BA3718D7-85E2-4A83-B8DA-AC6E5B328B84}" type="sibTrans" cxnId="{3E30690C-3549-47EB-BE77-D89BB15538A1}">
      <dgm:prSet/>
      <dgm:spPr/>
      <dgm:t>
        <a:bodyPr/>
        <a:lstStyle/>
        <a:p>
          <a:endParaRPr lang="en-US"/>
        </a:p>
      </dgm:t>
    </dgm:pt>
    <dgm:pt modelId="{A238A0BD-97F8-4881-B834-30A7992B0BF1}">
      <dgm:prSet phldrT="[Text]" custT="1"/>
      <dgm:spPr/>
      <dgm:t>
        <a:bodyPr/>
        <a:lstStyle/>
        <a:p>
          <a:r>
            <a:rPr lang="en-US" sz="3200" kern="1200" dirty="0"/>
            <a:t>3. Theo </a:t>
          </a:r>
          <a:r>
            <a:rPr lang="en-US" sz="3200" kern="1200" dirty="0" err="1"/>
            <a:t>dõi</a:t>
          </a:r>
          <a:r>
            <a:rPr lang="en-US" sz="3200" kern="1200" dirty="0"/>
            <a:t> </a:t>
          </a:r>
          <a:r>
            <a:rPr lang="en-US" sz="3200" kern="1200" dirty="0" err="1"/>
            <a:t>sau</a:t>
          </a:r>
          <a:r>
            <a:rPr lang="en-US" sz="3200" kern="1200" dirty="0"/>
            <a:t> </a:t>
          </a:r>
          <a:r>
            <a:rPr lang="en-US" sz="3200" kern="1200" dirty="0" err="1"/>
            <a:t>khi</a:t>
          </a:r>
          <a:r>
            <a:rPr lang="en-US" sz="3200" kern="1200" dirty="0"/>
            <a:t> </a:t>
          </a:r>
          <a:r>
            <a:rPr lang="en-US" sz="3200" kern="1200" dirty="0" err="1"/>
            <a:t>phẫu</a:t>
          </a:r>
          <a:r>
            <a:rPr lang="en-US" sz="3200" kern="1200" dirty="0"/>
            <a:t> </a:t>
          </a:r>
          <a:r>
            <a:rPr lang="en-US" sz="3200" kern="1200" dirty="0" err="1"/>
            <a:t>thuật</a:t>
          </a:r>
          <a:endParaRPr lang="en-US" sz="3200" kern="1200" dirty="0">
            <a:latin typeface="Calibri" panose="020F0502020204030204"/>
            <a:ea typeface="+mn-ea"/>
            <a:cs typeface="+mn-cs"/>
          </a:endParaRPr>
        </a:p>
      </dgm:t>
    </dgm:pt>
    <dgm:pt modelId="{A763017E-B46F-4577-9E9E-DF8283BEDF2F}" type="parTrans" cxnId="{14DF4ED3-C5EB-4C4B-A0DA-42DD8E6BFCC1}">
      <dgm:prSet/>
      <dgm:spPr/>
      <dgm:t>
        <a:bodyPr/>
        <a:lstStyle/>
        <a:p>
          <a:endParaRPr lang="en-US"/>
        </a:p>
      </dgm:t>
    </dgm:pt>
    <dgm:pt modelId="{53551C07-50AB-48F9-AE57-BAB6B5B61AB9}" type="sibTrans" cxnId="{14DF4ED3-C5EB-4C4B-A0DA-42DD8E6BFCC1}">
      <dgm:prSet/>
      <dgm:spPr/>
      <dgm:t>
        <a:bodyPr/>
        <a:lstStyle/>
        <a:p>
          <a:endParaRPr lang="en-US"/>
        </a:p>
      </dgm:t>
    </dgm:pt>
    <dgm:pt modelId="{6A677C93-45F2-456F-A2EF-5EE73EF478F8}">
      <dgm:prSet phldrT="[Text]" custT="1"/>
      <dgm:spPr/>
      <dgm:t>
        <a:bodyPr/>
        <a:lstStyle/>
        <a:p>
          <a:r>
            <a:rPr lang="en-US" sz="3200" dirty="0"/>
            <a:t>4. </a:t>
          </a:r>
          <a:r>
            <a:rPr lang="en-US" sz="3200" dirty="0" err="1"/>
            <a:t>Điều</a:t>
          </a:r>
          <a:r>
            <a:rPr lang="en-US" sz="3200" dirty="0"/>
            <a:t> </a:t>
          </a:r>
          <a:r>
            <a:rPr lang="en-US" sz="3200" dirty="0" err="1"/>
            <a:t>trị</a:t>
          </a:r>
          <a:r>
            <a:rPr lang="en-US" sz="3200" dirty="0"/>
            <a:t> </a:t>
          </a:r>
          <a:r>
            <a:rPr lang="en-US" sz="3200" dirty="0" err="1"/>
            <a:t>hỗ</a:t>
          </a:r>
          <a:r>
            <a:rPr lang="en-US" sz="3200" dirty="0"/>
            <a:t> </a:t>
          </a:r>
          <a:r>
            <a:rPr lang="en-US" sz="3200" dirty="0" err="1"/>
            <a:t>trợ</a:t>
          </a:r>
          <a:r>
            <a:rPr lang="en-US" sz="3200" dirty="0"/>
            <a:t> </a:t>
          </a:r>
          <a:r>
            <a:rPr lang="en-US" sz="3200" dirty="0" err="1"/>
            <a:t>trước</a:t>
          </a:r>
          <a:r>
            <a:rPr lang="en-US" sz="3200" dirty="0"/>
            <a:t>/</a:t>
          </a:r>
          <a:r>
            <a:rPr lang="en-US" sz="3200" dirty="0" err="1"/>
            <a:t>sau</a:t>
          </a:r>
          <a:r>
            <a:rPr lang="en-US" sz="3200" dirty="0"/>
            <a:t> </a:t>
          </a:r>
          <a:r>
            <a:rPr lang="en-US" sz="3200" dirty="0" err="1"/>
            <a:t>phẫu</a:t>
          </a:r>
          <a:r>
            <a:rPr lang="en-US" sz="3200" dirty="0"/>
            <a:t> </a:t>
          </a:r>
          <a:r>
            <a:rPr lang="en-US" sz="3200" dirty="0" err="1"/>
            <a:t>thuật</a:t>
          </a:r>
          <a:endParaRPr lang="en-US" sz="3200" dirty="0">
            <a:latin typeface="Calibri" panose="020F0502020204030204"/>
            <a:ea typeface="+mn-ea"/>
            <a:cs typeface="+mn-cs"/>
          </a:endParaRPr>
        </a:p>
      </dgm:t>
    </dgm:pt>
    <dgm:pt modelId="{6B2D4AFB-5AD1-42AF-93C5-CF44098F768C}" type="parTrans" cxnId="{FCEA5832-03F8-4242-B87C-8166F5A2E929}">
      <dgm:prSet/>
      <dgm:spPr/>
      <dgm:t>
        <a:bodyPr/>
        <a:lstStyle/>
        <a:p>
          <a:endParaRPr lang="en-US"/>
        </a:p>
      </dgm:t>
    </dgm:pt>
    <dgm:pt modelId="{5FD4A6D6-9166-4A5A-BB23-F039D41B8748}" type="sibTrans" cxnId="{FCEA5832-03F8-4242-B87C-8166F5A2E929}">
      <dgm:prSet/>
      <dgm:spPr/>
      <dgm:t>
        <a:bodyPr/>
        <a:lstStyle/>
        <a:p>
          <a:endParaRPr lang="en-US"/>
        </a:p>
      </dgm:t>
    </dgm:pt>
    <dgm:pt modelId="{7950D62D-B405-45CD-BF5B-35BA0F6FD6E7}" type="pres">
      <dgm:prSet presAssocID="{32300FAC-E335-48C2-9A13-FF76BBB016F3}" presName="vert0" presStyleCnt="0">
        <dgm:presLayoutVars>
          <dgm:dir/>
          <dgm:animOne val="branch"/>
          <dgm:animLvl val="lvl"/>
        </dgm:presLayoutVars>
      </dgm:prSet>
      <dgm:spPr/>
    </dgm:pt>
    <dgm:pt modelId="{B68F9783-0B25-43E1-AE46-0E1DDA8EA898}" type="pres">
      <dgm:prSet presAssocID="{E8E9E43F-FF5F-49E6-8ABB-D23B5F359036}" presName="thickLine" presStyleLbl="alignNode1" presStyleIdx="0" presStyleCnt="1"/>
      <dgm:spPr/>
    </dgm:pt>
    <dgm:pt modelId="{8E05E4DE-B34E-429E-86FE-AE7FA1F10A4A}" type="pres">
      <dgm:prSet presAssocID="{E8E9E43F-FF5F-49E6-8ABB-D23B5F359036}" presName="horz1" presStyleCnt="0"/>
      <dgm:spPr/>
    </dgm:pt>
    <dgm:pt modelId="{D9EE3D34-964E-4F2D-A783-EF5D625F70F0}" type="pres">
      <dgm:prSet presAssocID="{E8E9E43F-FF5F-49E6-8ABB-D23B5F359036}" presName="tx1" presStyleLbl="revTx" presStyleIdx="0" presStyleCnt="5" custScaleX="4348"/>
      <dgm:spPr/>
    </dgm:pt>
    <dgm:pt modelId="{073EE62E-A2EE-410B-93F8-2ACE455FEBF1}" type="pres">
      <dgm:prSet presAssocID="{E8E9E43F-FF5F-49E6-8ABB-D23B5F359036}" presName="vert1" presStyleCnt="0"/>
      <dgm:spPr/>
    </dgm:pt>
    <dgm:pt modelId="{57ADC748-9172-410D-8E1F-9BD46925A1B9}" type="pres">
      <dgm:prSet presAssocID="{57EB42D4-F97D-4C33-A6BD-8A8EAA4CEC6C}" presName="vertSpace2a" presStyleCnt="0"/>
      <dgm:spPr/>
    </dgm:pt>
    <dgm:pt modelId="{D9F36E97-42B0-45DA-884E-727F29CDD94E}" type="pres">
      <dgm:prSet presAssocID="{57EB42D4-F97D-4C33-A6BD-8A8EAA4CEC6C}" presName="horz2" presStyleCnt="0"/>
      <dgm:spPr/>
    </dgm:pt>
    <dgm:pt modelId="{67018E26-25AA-4E81-A317-6F04B9286249}" type="pres">
      <dgm:prSet presAssocID="{57EB42D4-F97D-4C33-A6BD-8A8EAA4CEC6C}" presName="horzSpace2" presStyleCnt="0"/>
      <dgm:spPr/>
    </dgm:pt>
    <dgm:pt modelId="{B8FB5B92-E7C6-4734-A9EB-A16479667C59}" type="pres">
      <dgm:prSet presAssocID="{57EB42D4-F97D-4C33-A6BD-8A8EAA4CEC6C}" presName="tx2" presStyleLbl="revTx" presStyleIdx="1" presStyleCnt="5" custScaleX="133108" custScaleY="78166"/>
      <dgm:spPr/>
    </dgm:pt>
    <dgm:pt modelId="{9CC54D82-70EA-40C1-BF33-71F7D545FDB2}" type="pres">
      <dgm:prSet presAssocID="{57EB42D4-F97D-4C33-A6BD-8A8EAA4CEC6C}" presName="vert2" presStyleCnt="0"/>
      <dgm:spPr/>
    </dgm:pt>
    <dgm:pt modelId="{BCD582CD-BA37-42C8-B0D1-DB54DBC44596}" type="pres">
      <dgm:prSet presAssocID="{57EB42D4-F97D-4C33-A6BD-8A8EAA4CEC6C}" presName="thinLine2b" presStyleLbl="callout" presStyleIdx="0" presStyleCnt="4" custLinFactNeighborY="27356"/>
      <dgm:spPr/>
    </dgm:pt>
    <dgm:pt modelId="{2A9F7B7F-C3F9-4C7E-B44F-3DC209E78B22}" type="pres">
      <dgm:prSet presAssocID="{57EB42D4-F97D-4C33-A6BD-8A8EAA4CEC6C}" presName="vertSpace2b" presStyleCnt="0"/>
      <dgm:spPr/>
    </dgm:pt>
    <dgm:pt modelId="{6C9DBCC5-45FC-4FC6-BE92-0F976A08B798}" type="pres">
      <dgm:prSet presAssocID="{59196738-06A1-497E-8751-18F08281F31C}" presName="horz2" presStyleCnt="0"/>
      <dgm:spPr/>
    </dgm:pt>
    <dgm:pt modelId="{14350CCF-2C9F-4BDF-9132-A0ABE54DC62F}" type="pres">
      <dgm:prSet presAssocID="{59196738-06A1-497E-8751-18F08281F31C}" presName="horzSpace2" presStyleCnt="0"/>
      <dgm:spPr/>
    </dgm:pt>
    <dgm:pt modelId="{F8A85470-59FA-4D90-838E-AD03394982E3}" type="pres">
      <dgm:prSet presAssocID="{59196738-06A1-497E-8751-18F08281F31C}" presName="tx2" presStyleLbl="revTx" presStyleIdx="2" presStyleCnt="5" custScaleX="145425" custScaleY="76766"/>
      <dgm:spPr/>
    </dgm:pt>
    <dgm:pt modelId="{5AD28439-262A-4A03-BF62-FF6DCBC1B84B}" type="pres">
      <dgm:prSet presAssocID="{59196738-06A1-497E-8751-18F08281F31C}" presName="vert2" presStyleCnt="0"/>
      <dgm:spPr/>
    </dgm:pt>
    <dgm:pt modelId="{EBC1D946-86AB-46EA-965E-01665ABFCF53}" type="pres">
      <dgm:prSet presAssocID="{59196738-06A1-497E-8751-18F08281F31C}" presName="thinLine2b" presStyleLbl="callout" presStyleIdx="1" presStyleCnt="4"/>
      <dgm:spPr/>
    </dgm:pt>
    <dgm:pt modelId="{4CF8B9EF-8A3C-46F2-8DB7-387D350C6EB1}" type="pres">
      <dgm:prSet presAssocID="{59196738-06A1-497E-8751-18F08281F31C}" presName="vertSpace2b" presStyleCnt="0"/>
      <dgm:spPr/>
    </dgm:pt>
    <dgm:pt modelId="{B91AEC02-A8A8-4185-92AA-3D8925D71202}" type="pres">
      <dgm:prSet presAssocID="{A238A0BD-97F8-4881-B834-30A7992B0BF1}" presName="horz2" presStyleCnt="0"/>
      <dgm:spPr/>
    </dgm:pt>
    <dgm:pt modelId="{8C77D590-435C-4F34-BB9E-9A46E1103218}" type="pres">
      <dgm:prSet presAssocID="{A238A0BD-97F8-4881-B834-30A7992B0BF1}" presName="horzSpace2" presStyleCnt="0"/>
      <dgm:spPr/>
    </dgm:pt>
    <dgm:pt modelId="{22D7F4E8-87BB-4971-A196-50C52D70CFC3}" type="pres">
      <dgm:prSet presAssocID="{A238A0BD-97F8-4881-B834-30A7992B0BF1}" presName="tx2" presStyleLbl="revTx" presStyleIdx="3" presStyleCnt="5" custScaleX="142253" custScaleY="78622"/>
      <dgm:spPr/>
    </dgm:pt>
    <dgm:pt modelId="{7F220203-ABB4-4389-A335-A8FCF0193572}" type="pres">
      <dgm:prSet presAssocID="{A238A0BD-97F8-4881-B834-30A7992B0BF1}" presName="vert2" presStyleCnt="0"/>
      <dgm:spPr/>
    </dgm:pt>
    <dgm:pt modelId="{DFA18C04-926A-480F-A352-27B13E1E22A7}" type="pres">
      <dgm:prSet presAssocID="{A238A0BD-97F8-4881-B834-30A7992B0BF1}" presName="thinLine2b" presStyleLbl="callout" presStyleIdx="2" presStyleCnt="4"/>
      <dgm:spPr/>
    </dgm:pt>
    <dgm:pt modelId="{2645EFDD-CA59-466F-A328-D71304D42016}" type="pres">
      <dgm:prSet presAssocID="{A238A0BD-97F8-4881-B834-30A7992B0BF1}" presName="vertSpace2b" presStyleCnt="0"/>
      <dgm:spPr/>
    </dgm:pt>
    <dgm:pt modelId="{90A0FB79-BE8F-4485-A190-41C49D517B6D}" type="pres">
      <dgm:prSet presAssocID="{6A677C93-45F2-456F-A2EF-5EE73EF478F8}" presName="horz2" presStyleCnt="0"/>
      <dgm:spPr/>
    </dgm:pt>
    <dgm:pt modelId="{8AF1354F-5677-4CF2-A680-ECBFDD2E2152}" type="pres">
      <dgm:prSet presAssocID="{6A677C93-45F2-456F-A2EF-5EE73EF478F8}" presName="horzSpace2" presStyleCnt="0"/>
      <dgm:spPr/>
    </dgm:pt>
    <dgm:pt modelId="{411F295C-D8CA-4867-8B24-835BF4E2AC91}" type="pres">
      <dgm:prSet presAssocID="{6A677C93-45F2-456F-A2EF-5EE73EF478F8}" presName="tx2" presStyleLbl="revTx" presStyleIdx="4" presStyleCnt="5" custScaleX="142253" custScaleY="75796"/>
      <dgm:spPr/>
    </dgm:pt>
    <dgm:pt modelId="{89CAE992-FDC8-44B0-97A5-60CBF7B215A5}" type="pres">
      <dgm:prSet presAssocID="{6A677C93-45F2-456F-A2EF-5EE73EF478F8}" presName="vert2" presStyleCnt="0"/>
      <dgm:spPr/>
    </dgm:pt>
    <dgm:pt modelId="{F2316866-7B77-4CFA-AB64-806E17AD6CEC}" type="pres">
      <dgm:prSet presAssocID="{6A677C93-45F2-456F-A2EF-5EE73EF478F8}" presName="thinLine2b" presStyleLbl="callout" presStyleIdx="3" presStyleCnt="4"/>
      <dgm:spPr/>
    </dgm:pt>
    <dgm:pt modelId="{74CB3B80-DCE7-4D83-87B1-A379865331CE}" type="pres">
      <dgm:prSet presAssocID="{6A677C93-45F2-456F-A2EF-5EE73EF478F8}" presName="vertSpace2b" presStyleCnt="0"/>
      <dgm:spPr/>
    </dgm:pt>
  </dgm:ptLst>
  <dgm:cxnLst>
    <dgm:cxn modelId="{3E30690C-3549-47EB-BE77-D89BB15538A1}" srcId="{E8E9E43F-FF5F-49E6-8ABB-D23B5F359036}" destId="{59196738-06A1-497E-8751-18F08281F31C}" srcOrd="1" destOrd="0" parTransId="{149B743A-139A-4C12-A488-28DD2DB4D54F}" sibTransId="{BA3718D7-85E2-4A83-B8DA-AC6E5B328B84}"/>
    <dgm:cxn modelId="{FCEA5832-03F8-4242-B87C-8166F5A2E929}" srcId="{E8E9E43F-FF5F-49E6-8ABB-D23B5F359036}" destId="{6A677C93-45F2-456F-A2EF-5EE73EF478F8}" srcOrd="3" destOrd="0" parTransId="{6B2D4AFB-5AD1-42AF-93C5-CF44098F768C}" sibTransId="{5FD4A6D6-9166-4A5A-BB23-F039D41B8748}"/>
    <dgm:cxn modelId="{E2BCF572-87F2-4BBD-9B15-99BFFB403601}" type="presOf" srcId="{E8E9E43F-FF5F-49E6-8ABB-D23B5F359036}" destId="{D9EE3D34-964E-4F2D-A783-EF5D625F70F0}" srcOrd="0" destOrd="0" presId="urn:microsoft.com/office/officeart/2008/layout/LinedList"/>
    <dgm:cxn modelId="{58CDB357-22B9-4505-A32E-489740D8F078}" type="presOf" srcId="{A238A0BD-97F8-4881-B834-30A7992B0BF1}" destId="{22D7F4E8-87BB-4971-A196-50C52D70CFC3}" srcOrd="0" destOrd="0" presId="urn:microsoft.com/office/officeart/2008/layout/LinedList"/>
    <dgm:cxn modelId="{2CDEC583-8035-408A-983A-51199F44BCF5}" type="presOf" srcId="{59196738-06A1-497E-8751-18F08281F31C}" destId="{F8A85470-59FA-4D90-838E-AD03394982E3}" srcOrd="0" destOrd="0" presId="urn:microsoft.com/office/officeart/2008/layout/LinedList"/>
    <dgm:cxn modelId="{8AEDE18C-605D-4AF3-9CD3-123C27A8F16D}" type="presOf" srcId="{57EB42D4-F97D-4C33-A6BD-8A8EAA4CEC6C}" destId="{B8FB5B92-E7C6-4734-A9EB-A16479667C59}" srcOrd="0" destOrd="0" presId="urn:microsoft.com/office/officeart/2008/layout/LinedList"/>
    <dgm:cxn modelId="{1183929C-0F4E-4535-9CE4-CD23FFF308D6}" srcId="{E8E9E43F-FF5F-49E6-8ABB-D23B5F359036}" destId="{57EB42D4-F97D-4C33-A6BD-8A8EAA4CEC6C}" srcOrd="0" destOrd="0" parTransId="{20A14FFE-0B1C-4264-B58C-12FBC3FCA63C}" sibTransId="{8387BA0D-D40E-4E4C-89B3-EC1E58214EBF}"/>
    <dgm:cxn modelId="{8977C6C5-7F7E-438F-B067-00C9454C7C02}" type="presOf" srcId="{6A677C93-45F2-456F-A2EF-5EE73EF478F8}" destId="{411F295C-D8CA-4867-8B24-835BF4E2AC91}" srcOrd="0" destOrd="0" presId="urn:microsoft.com/office/officeart/2008/layout/LinedList"/>
    <dgm:cxn modelId="{B8CA39C8-1DA1-4332-BCA1-E2B0C440CC12}" type="presOf" srcId="{32300FAC-E335-48C2-9A13-FF76BBB016F3}" destId="{7950D62D-B405-45CD-BF5B-35BA0F6FD6E7}" srcOrd="0" destOrd="0" presId="urn:microsoft.com/office/officeart/2008/layout/LinedList"/>
    <dgm:cxn modelId="{14DF4ED3-C5EB-4C4B-A0DA-42DD8E6BFCC1}" srcId="{E8E9E43F-FF5F-49E6-8ABB-D23B5F359036}" destId="{A238A0BD-97F8-4881-B834-30A7992B0BF1}" srcOrd="2" destOrd="0" parTransId="{A763017E-B46F-4577-9E9E-DF8283BEDF2F}" sibTransId="{53551C07-50AB-48F9-AE57-BAB6B5B61AB9}"/>
    <dgm:cxn modelId="{BE0EA2E0-B712-4CAB-B2C0-5D6D915CB358}" srcId="{32300FAC-E335-48C2-9A13-FF76BBB016F3}" destId="{E8E9E43F-FF5F-49E6-8ABB-D23B5F359036}" srcOrd="0" destOrd="0" parTransId="{1BF1D0D5-358E-4A6B-A006-07EC49220B8C}" sibTransId="{2EBD7B43-626E-4CAD-93DF-D9A820E9A9A3}"/>
    <dgm:cxn modelId="{463B0E98-73D9-4653-B028-3A9C356D2630}" type="presParOf" srcId="{7950D62D-B405-45CD-BF5B-35BA0F6FD6E7}" destId="{B68F9783-0B25-43E1-AE46-0E1DDA8EA898}" srcOrd="0" destOrd="0" presId="urn:microsoft.com/office/officeart/2008/layout/LinedList"/>
    <dgm:cxn modelId="{A0BEA7BE-B904-49E7-98BE-0361E0427738}" type="presParOf" srcId="{7950D62D-B405-45CD-BF5B-35BA0F6FD6E7}" destId="{8E05E4DE-B34E-429E-86FE-AE7FA1F10A4A}" srcOrd="1" destOrd="0" presId="urn:microsoft.com/office/officeart/2008/layout/LinedList"/>
    <dgm:cxn modelId="{A2FBDD27-E620-4DB8-9C2A-C62ABFD43EB1}" type="presParOf" srcId="{8E05E4DE-B34E-429E-86FE-AE7FA1F10A4A}" destId="{D9EE3D34-964E-4F2D-A783-EF5D625F70F0}" srcOrd="0" destOrd="0" presId="urn:microsoft.com/office/officeart/2008/layout/LinedList"/>
    <dgm:cxn modelId="{5B10242F-0CE3-4FD7-8CD9-074EE4183978}" type="presParOf" srcId="{8E05E4DE-B34E-429E-86FE-AE7FA1F10A4A}" destId="{073EE62E-A2EE-410B-93F8-2ACE455FEBF1}" srcOrd="1" destOrd="0" presId="urn:microsoft.com/office/officeart/2008/layout/LinedList"/>
    <dgm:cxn modelId="{25F1849F-1423-42C6-9BBD-697C8A42594B}" type="presParOf" srcId="{073EE62E-A2EE-410B-93F8-2ACE455FEBF1}" destId="{57ADC748-9172-410D-8E1F-9BD46925A1B9}" srcOrd="0" destOrd="0" presId="urn:microsoft.com/office/officeart/2008/layout/LinedList"/>
    <dgm:cxn modelId="{988FD166-FBD4-46D5-9039-270642A14026}" type="presParOf" srcId="{073EE62E-A2EE-410B-93F8-2ACE455FEBF1}" destId="{D9F36E97-42B0-45DA-884E-727F29CDD94E}" srcOrd="1" destOrd="0" presId="urn:microsoft.com/office/officeart/2008/layout/LinedList"/>
    <dgm:cxn modelId="{88F4BADE-78E2-4C25-BB9D-FCF8F78222CB}" type="presParOf" srcId="{D9F36E97-42B0-45DA-884E-727F29CDD94E}" destId="{67018E26-25AA-4E81-A317-6F04B9286249}" srcOrd="0" destOrd="0" presId="urn:microsoft.com/office/officeart/2008/layout/LinedList"/>
    <dgm:cxn modelId="{64530961-9F5E-46C2-ADEC-84041B566B00}" type="presParOf" srcId="{D9F36E97-42B0-45DA-884E-727F29CDD94E}" destId="{B8FB5B92-E7C6-4734-A9EB-A16479667C59}" srcOrd="1" destOrd="0" presId="urn:microsoft.com/office/officeart/2008/layout/LinedList"/>
    <dgm:cxn modelId="{7397DBD2-D41D-435E-BBCD-B6C0FAA88D22}" type="presParOf" srcId="{D9F36E97-42B0-45DA-884E-727F29CDD94E}" destId="{9CC54D82-70EA-40C1-BF33-71F7D545FDB2}" srcOrd="2" destOrd="0" presId="urn:microsoft.com/office/officeart/2008/layout/LinedList"/>
    <dgm:cxn modelId="{A1B401F3-BF4B-4B68-80E4-39DA870E2354}" type="presParOf" srcId="{073EE62E-A2EE-410B-93F8-2ACE455FEBF1}" destId="{BCD582CD-BA37-42C8-B0D1-DB54DBC44596}" srcOrd="2" destOrd="0" presId="urn:microsoft.com/office/officeart/2008/layout/LinedList"/>
    <dgm:cxn modelId="{1B2F5965-98A7-44BC-86A6-86572B4D2455}" type="presParOf" srcId="{073EE62E-A2EE-410B-93F8-2ACE455FEBF1}" destId="{2A9F7B7F-C3F9-4C7E-B44F-3DC209E78B22}" srcOrd="3" destOrd="0" presId="urn:microsoft.com/office/officeart/2008/layout/LinedList"/>
    <dgm:cxn modelId="{4B3604C3-407E-4DD0-9093-6D36291A2B1D}" type="presParOf" srcId="{073EE62E-A2EE-410B-93F8-2ACE455FEBF1}" destId="{6C9DBCC5-45FC-4FC6-BE92-0F976A08B798}" srcOrd="4" destOrd="0" presId="urn:microsoft.com/office/officeart/2008/layout/LinedList"/>
    <dgm:cxn modelId="{82FD1CC8-17D8-484C-8967-128AA309C0A0}" type="presParOf" srcId="{6C9DBCC5-45FC-4FC6-BE92-0F976A08B798}" destId="{14350CCF-2C9F-4BDF-9132-A0ABE54DC62F}" srcOrd="0" destOrd="0" presId="urn:microsoft.com/office/officeart/2008/layout/LinedList"/>
    <dgm:cxn modelId="{3C7470BC-8C03-4B73-BB6C-ABE317EA369C}" type="presParOf" srcId="{6C9DBCC5-45FC-4FC6-BE92-0F976A08B798}" destId="{F8A85470-59FA-4D90-838E-AD03394982E3}" srcOrd="1" destOrd="0" presId="urn:microsoft.com/office/officeart/2008/layout/LinedList"/>
    <dgm:cxn modelId="{991AA632-F50B-492E-A454-4DF4D4E7F401}" type="presParOf" srcId="{6C9DBCC5-45FC-4FC6-BE92-0F976A08B798}" destId="{5AD28439-262A-4A03-BF62-FF6DCBC1B84B}" srcOrd="2" destOrd="0" presId="urn:microsoft.com/office/officeart/2008/layout/LinedList"/>
    <dgm:cxn modelId="{085C7312-F128-4865-A949-AC5496E83F00}" type="presParOf" srcId="{073EE62E-A2EE-410B-93F8-2ACE455FEBF1}" destId="{EBC1D946-86AB-46EA-965E-01665ABFCF53}" srcOrd="5" destOrd="0" presId="urn:microsoft.com/office/officeart/2008/layout/LinedList"/>
    <dgm:cxn modelId="{7BCC0624-913B-4C2C-98FC-C98C7D2B2797}" type="presParOf" srcId="{073EE62E-A2EE-410B-93F8-2ACE455FEBF1}" destId="{4CF8B9EF-8A3C-46F2-8DB7-387D350C6EB1}" srcOrd="6" destOrd="0" presId="urn:microsoft.com/office/officeart/2008/layout/LinedList"/>
    <dgm:cxn modelId="{025DCE0F-577B-42A6-A7E0-D7DE89BD0A74}" type="presParOf" srcId="{073EE62E-A2EE-410B-93F8-2ACE455FEBF1}" destId="{B91AEC02-A8A8-4185-92AA-3D8925D71202}" srcOrd="7" destOrd="0" presId="urn:microsoft.com/office/officeart/2008/layout/LinedList"/>
    <dgm:cxn modelId="{B2F12A2D-CB2C-4909-9614-20EDD6B13AC4}" type="presParOf" srcId="{B91AEC02-A8A8-4185-92AA-3D8925D71202}" destId="{8C77D590-435C-4F34-BB9E-9A46E1103218}" srcOrd="0" destOrd="0" presId="urn:microsoft.com/office/officeart/2008/layout/LinedList"/>
    <dgm:cxn modelId="{7A29A5FA-B66E-4110-9331-057D5528B36A}" type="presParOf" srcId="{B91AEC02-A8A8-4185-92AA-3D8925D71202}" destId="{22D7F4E8-87BB-4971-A196-50C52D70CFC3}" srcOrd="1" destOrd="0" presId="urn:microsoft.com/office/officeart/2008/layout/LinedList"/>
    <dgm:cxn modelId="{F0BE0ECA-BDFD-4B28-B7AB-07AADF822708}" type="presParOf" srcId="{B91AEC02-A8A8-4185-92AA-3D8925D71202}" destId="{7F220203-ABB4-4389-A335-A8FCF0193572}" srcOrd="2" destOrd="0" presId="urn:microsoft.com/office/officeart/2008/layout/LinedList"/>
    <dgm:cxn modelId="{9144A77D-CBD2-4EF1-BF4A-B2519D8D2D16}" type="presParOf" srcId="{073EE62E-A2EE-410B-93F8-2ACE455FEBF1}" destId="{DFA18C04-926A-480F-A352-27B13E1E22A7}" srcOrd="8" destOrd="0" presId="urn:microsoft.com/office/officeart/2008/layout/LinedList"/>
    <dgm:cxn modelId="{66DD38DD-4A28-4284-B1C0-CE858842DF79}" type="presParOf" srcId="{073EE62E-A2EE-410B-93F8-2ACE455FEBF1}" destId="{2645EFDD-CA59-466F-A328-D71304D42016}" srcOrd="9" destOrd="0" presId="urn:microsoft.com/office/officeart/2008/layout/LinedList"/>
    <dgm:cxn modelId="{059D7E45-B1EF-4F36-9921-00D940440B47}" type="presParOf" srcId="{073EE62E-A2EE-410B-93F8-2ACE455FEBF1}" destId="{90A0FB79-BE8F-4485-A190-41C49D517B6D}" srcOrd="10" destOrd="0" presId="urn:microsoft.com/office/officeart/2008/layout/LinedList"/>
    <dgm:cxn modelId="{5980026C-147C-4A0B-A1A0-935666333E6B}" type="presParOf" srcId="{90A0FB79-BE8F-4485-A190-41C49D517B6D}" destId="{8AF1354F-5677-4CF2-A680-ECBFDD2E2152}" srcOrd="0" destOrd="0" presId="urn:microsoft.com/office/officeart/2008/layout/LinedList"/>
    <dgm:cxn modelId="{835AE43B-ED9D-404E-9078-75FF6EC4C745}" type="presParOf" srcId="{90A0FB79-BE8F-4485-A190-41C49D517B6D}" destId="{411F295C-D8CA-4867-8B24-835BF4E2AC91}" srcOrd="1" destOrd="0" presId="urn:microsoft.com/office/officeart/2008/layout/LinedList"/>
    <dgm:cxn modelId="{0DB40308-F1BC-455B-BE7D-44713123441B}" type="presParOf" srcId="{90A0FB79-BE8F-4485-A190-41C49D517B6D}" destId="{89CAE992-FDC8-44B0-97A5-60CBF7B215A5}" srcOrd="2" destOrd="0" presId="urn:microsoft.com/office/officeart/2008/layout/LinedList"/>
    <dgm:cxn modelId="{8B45BCF2-1DFE-4E2C-A526-D874D6BD45A6}" type="presParOf" srcId="{073EE62E-A2EE-410B-93F8-2ACE455FEBF1}" destId="{F2316866-7B77-4CFA-AB64-806E17AD6CEC}" srcOrd="11" destOrd="0" presId="urn:microsoft.com/office/officeart/2008/layout/LinedList"/>
    <dgm:cxn modelId="{6B4CA685-99AF-441B-BD7E-D07072D295CF}" type="presParOf" srcId="{073EE62E-A2EE-410B-93F8-2ACE455FEBF1}" destId="{74CB3B80-DCE7-4D83-87B1-A379865331CE}" srcOrd="12" destOrd="0" presId="urn:microsoft.com/office/officeart/2008/layout/LinedList"/>
  </dgm:cxnLst>
  <dgm:bg>
    <a:solidFill>
      <a:schemeClr val="bg1"/>
    </a:solidFill>
  </dgm:bg>
  <dgm:whole>
    <a:ln w="38100"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314EAB-E14C-4297-969E-148E4C23F4AC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035F857-8430-4B8F-9EA3-F1DC356CE04E}">
      <dgm:prSet phldrT="[Text]" custT="1"/>
      <dgm:spPr>
        <a:solidFill>
          <a:srgbClr val="203864"/>
        </a:solidFill>
      </dgm:spPr>
      <dgm:t>
        <a:bodyPr/>
        <a:lstStyle/>
        <a:p>
          <a:pPr algn="ctr">
            <a:spcAft>
              <a:spcPts val="600"/>
            </a:spcAft>
          </a:pPr>
          <a:r>
            <a:rPr lang="en-US" sz="2400" spc="-90" baseline="0" dirty="0" err="1"/>
            <a:t>Tái</a:t>
          </a:r>
          <a:r>
            <a:rPr lang="en-US" sz="2400" spc="-90" baseline="0" dirty="0"/>
            <a:t> </a:t>
          </a:r>
          <a:r>
            <a:rPr lang="en-US" sz="2400" spc="-90" baseline="0" dirty="0" err="1"/>
            <a:t>phát</a:t>
          </a:r>
          <a:r>
            <a:rPr lang="en-US" sz="2400" spc="-90" baseline="0" dirty="0"/>
            <a:t> </a:t>
          </a:r>
          <a:r>
            <a:rPr lang="en-US" sz="2400" spc="-90" baseline="0" dirty="0" err="1"/>
            <a:t>sinh</a:t>
          </a:r>
          <a:r>
            <a:rPr lang="en-US" sz="2400" spc="-90" baseline="0" dirty="0"/>
            <a:t> </a:t>
          </a:r>
          <a:r>
            <a:rPr lang="en-US" sz="2400" spc="-90" baseline="0" dirty="0" err="1"/>
            <a:t>hóa</a:t>
          </a:r>
          <a:r>
            <a:rPr lang="en-US" sz="2400" spc="-90" baseline="0" dirty="0"/>
            <a:t> </a:t>
          </a:r>
          <a:r>
            <a:rPr lang="en-US" sz="2400" spc="-90" baseline="0" dirty="0" err="1"/>
            <a:t>sau</a:t>
          </a:r>
          <a:r>
            <a:rPr lang="en-US" sz="2400" spc="-90" baseline="0" dirty="0"/>
            <a:t> </a:t>
          </a:r>
          <a:r>
            <a:rPr lang="en-US" sz="2400" spc="-90" baseline="0" dirty="0" err="1"/>
            <a:t>phẫu</a:t>
          </a:r>
          <a:r>
            <a:rPr lang="en-US" sz="2400" spc="-90" baseline="0" dirty="0"/>
            <a:t> </a:t>
          </a:r>
          <a:r>
            <a:rPr lang="en-US" sz="2400" spc="-90" baseline="0" dirty="0" err="1"/>
            <a:t>thuật</a:t>
          </a:r>
          <a:r>
            <a:rPr lang="en-US" sz="2400" spc="-90" baseline="0" dirty="0"/>
            <a:t> </a:t>
          </a:r>
          <a:r>
            <a:rPr lang="en-US" sz="2400" dirty="0"/>
            <a:t>(BCR after RP)</a:t>
          </a:r>
        </a:p>
      </dgm:t>
    </dgm:pt>
    <dgm:pt modelId="{BDF94FF4-A050-4411-B60F-F4E823812B48}" type="parTrans" cxnId="{8AB92DDA-2FC6-49DF-904A-3AA44C62FA5A}">
      <dgm:prSet/>
      <dgm:spPr/>
      <dgm:t>
        <a:bodyPr/>
        <a:lstStyle/>
        <a:p>
          <a:endParaRPr lang="en-US"/>
        </a:p>
      </dgm:t>
    </dgm:pt>
    <dgm:pt modelId="{409C5021-B4C3-427F-A858-81A88D3B1280}" type="sibTrans" cxnId="{8AB92DDA-2FC6-49DF-904A-3AA44C62FA5A}">
      <dgm:prSet/>
      <dgm:spPr/>
      <dgm:t>
        <a:bodyPr/>
        <a:lstStyle/>
        <a:p>
          <a:endParaRPr lang="en-US"/>
        </a:p>
      </dgm:t>
    </dgm:pt>
    <dgm:pt modelId="{F961C2EE-302B-4DDB-A45F-C98A1A2CAAAF}">
      <dgm:prSet phldrT="[Text]" custT="1"/>
      <dgm:spPr/>
      <dgm:t>
        <a:bodyPr/>
        <a:lstStyle/>
        <a:p>
          <a:r>
            <a:rPr lang="en-US" sz="2000" b="1" dirty="0"/>
            <a:t>PSA ≥ 0.2 ng/ml (AUA)</a:t>
          </a:r>
        </a:p>
      </dgm:t>
    </dgm:pt>
    <dgm:pt modelId="{09FBE7CA-E2D9-442A-ABDE-0B8478983868}" type="parTrans" cxnId="{35636093-231C-4D92-AECC-70206F6B6E81}">
      <dgm:prSet/>
      <dgm:spPr/>
      <dgm:t>
        <a:bodyPr/>
        <a:lstStyle/>
        <a:p>
          <a:endParaRPr lang="en-US"/>
        </a:p>
      </dgm:t>
    </dgm:pt>
    <dgm:pt modelId="{374F4CAD-0164-457F-9165-BACA4803CAD1}" type="sibTrans" cxnId="{35636093-231C-4D92-AECC-70206F6B6E81}">
      <dgm:prSet/>
      <dgm:spPr/>
      <dgm:t>
        <a:bodyPr/>
        <a:lstStyle/>
        <a:p>
          <a:endParaRPr lang="en-US"/>
        </a:p>
      </dgm:t>
    </dgm:pt>
    <dgm:pt modelId="{F20818ED-9859-4427-A779-D56F459353F6}">
      <dgm:prSet phldrT="[Text]" custT="1"/>
      <dgm:spPr/>
      <dgm:t>
        <a:bodyPr/>
        <a:lstStyle/>
        <a:p>
          <a:r>
            <a:rPr lang="en-US" sz="2000" dirty="0"/>
            <a:t>PSA ≥ 0.4 ng/ml (Amir </a:t>
          </a:r>
          <a:r>
            <a:rPr lang="en-US" sz="2000" dirty="0" err="1"/>
            <a:t>Toussi</a:t>
          </a:r>
          <a:r>
            <a:rPr lang="en-US" sz="2000" dirty="0"/>
            <a:t>)</a:t>
          </a:r>
        </a:p>
      </dgm:t>
    </dgm:pt>
    <dgm:pt modelId="{95C0AA21-0762-4639-8F6B-FB582FCA11A4}" type="parTrans" cxnId="{D1E6AB44-928A-4EFE-9D78-8A001B47A186}">
      <dgm:prSet/>
      <dgm:spPr/>
      <dgm:t>
        <a:bodyPr/>
        <a:lstStyle/>
        <a:p>
          <a:endParaRPr lang="en-US"/>
        </a:p>
      </dgm:t>
    </dgm:pt>
    <dgm:pt modelId="{83214FCA-27C3-4F50-A3F7-4362D01969FE}" type="sibTrans" cxnId="{D1E6AB44-928A-4EFE-9D78-8A001B47A186}">
      <dgm:prSet/>
      <dgm:spPr/>
      <dgm:t>
        <a:bodyPr/>
        <a:lstStyle/>
        <a:p>
          <a:endParaRPr lang="en-US"/>
        </a:p>
      </dgm:t>
    </dgm:pt>
    <dgm:pt modelId="{92FA135E-8018-4B57-95B4-85053FACE340}">
      <dgm:prSet phldrT="[Text]" custT="1"/>
      <dgm:spPr/>
      <dgm:t>
        <a:bodyPr/>
        <a:lstStyle/>
        <a:p>
          <a:r>
            <a:rPr lang="en-US" sz="2000" dirty="0" err="1"/>
            <a:t>Tăng</a:t>
          </a:r>
          <a:r>
            <a:rPr lang="en-US" sz="2000" dirty="0"/>
            <a:t> PSA ≥ 2 </a:t>
          </a:r>
          <a:r>
            <a:rPr lang="en-US" sz="2000" dirty="0" err="1"/>
            <a:t>lần</a:t>
          </a:r>
          <a:r>
            <a:rPr lang="en-US" sz="2000" dirty="0"/>
            <a:t> (</a:t>
          </a:r>
          <a:r>
            <a:rPr lang="en-US" sz="2000" dirty="0" err="1"/>
            <a:t>không</a:t>
          </a:r>
          <a:r>
            <a:rPr lang="en-US" sz="2000" dirty="0"/>
            <a:t> </a:t>
          </a:r>
          <a:r>
            <a:rPr lang="en-US" sz="2000" dirty="0" err="1"/>
            <a:t>có</a:t>
          </a:r>
          <a:r>
            <a:rPr lang="en-US" sz="2000" dirty="0"/>
            <a:t> </a:t>
          </a:r>
          <a:r>
            <a:rPr lang="en-US" sz="2000" dirty="0" err="1"/>
            <a:t>giá</a:t>
          </a:r>
          <a:r>
            <a:rPr lang="en-US" sz="2000" dirty="0"/>
            <a:t> </a:t>
          </a:r>
          <a:r>
            <a:rPr lang="en-US" sz="2000" dirty="0" err="1"/>
            <a:t>trị</a:t>
          </a:r>
          <a:r>
            <a:rPr lang="en-US" sz="2000" dirty="0"/>
            <a:t> cut-off </a:t>
          </a:r>
          <a:r>
            <a:rPr lang="en-US" sz="2000" dirty="0" err="1"/>
            <a:t>cụ</a:t>
          </a:r>
          <a:r>
            <a:rPr lang="en-US" sz="2000" dirty="0"/>
            <a:t> </a:t>
          </a:r>
          <a:r>
            <a:rPr lang="en-US" sz="2000" dirty="0" err="1"/>
            <a:t>thể</a:t>
          </a:r>
          <a:r>
            <a:rPr lang="en-US" sz="2000" dirty="0"/>
            <a:t> - NCCN)</a:t>
          </a:r>
        </a:p>
      </dgm:t>
    </dgm:pt>
    <dgm:pt modelId="{289FA3D6-F9F5-4F31-9D48-49169D5DB8A4}" type="parTrans" cxnId="{7DD0D7CA-5DBC-466F-9965-4689BA9B1F9D}">
      <dgm:prSet/>
      <dgm:spPr/>
      <dgm:t>
        <a:bodyPr/>
        <a:lstStyle/>
        <a:p>
          <a:endParaRPr lang="en-US"/>
        </a:p>
      </dgm:t>
    </dgm:pt>
    <dgm:pt modelId="{F14A532F-D6A3-40C6-AA6C-8CFECED5FABE}" type="sibTrans" cxnId="{7DD0D7CA-5DBC-466F-9965-4689BA9B1F9D}">
      <dgm:prSet/>
      <dgm:spPr/>
      <dgm:t>
        <a:bodyPr/>
        <a:lstStyle/>
        <a:p>
          <a:endParaRPr lang="en-US"/>
        </a:p>
      </dgm:t>
    </dgm:pt>
    <dgm:pt modelId="{FD6FCE77-9228-422F-AC8D-209BA82EAA0A}">
      <dgm:prSet phldrT="[Text]" custT="1"/>
      <dgm:spPr/>
      <dgm:t>
        <a:bodyPr/>
        <a:lstStyle/>
        <a:p>
          <a:pPr>
            <a:buFontTx/>
            <a:buNone/>
          </a:pPr>
          <a:r>
            <a:rPr lang="en-US" sz="2000" dirty="0"/>
            <a:t>(</a:t>
          </a:r>
          <a:r>
            <a:rPr lang="en-US" sz="2000" dirty="0" err="1"/>
            <a:t>Nên</a:t>
          </a:r>
          <a:r>
            <a:rPr lang="en-US" sz="2000" dirty="0"/>
            <a:t> </a:t>
          </a:r>
          <a:r>
            <a:rPr lang="en-US" sz="2000" dirty="0" err="1"/>
            <a:t>kiểm</a:t>
          </a:r>
          <a:r>
            <a:rPr lang="en-US" sz="2000" dirty="0"/>
            <a:t> </a:t>
          </a:r>
          <a:r>
            <a:rPr lang="en-US" sz="2000" dirty="0" err="1"/>
            <a:t>tra</a:t>
          </a:r>
          <a:r>
            <a:rPr lang="en-US" sz="2000" dirty="0"/>
            <a:t> PSA </a:t>
          </a:r>
          <a:r>
            <a:rPr lang="en-US" sz="2000" dirty="0" err="1"/>
            <a:t>ít</a:t>
          </a:r>
          <a:r>
            <a:rPr lang="en-US" sz="2000" dirty="0"/>
            <a:t> </a:t>
          </a:r>
          <a:r>
            <a:rPr lang="en-US" sz="2000" dirty="0" err="1"/>
            <a:t>nhất</a:t>
          </a:r>
          <a:r>
            <a:rPr lang="en-US" sz="2000" dirty="0"/>
            <a:t> 2 </a:t>
          </a:r>
          <a:r>
            <a:rPr lang="en-US" sz="2000" dirty="0" err="1"/>
            <a:t>lần</a:t>
          </a:r>
          <a:r>
            <a:rPr lang="en-US" sz="2000" dirty="0"/>
            <a:t>, </a:t>
          </a:r>
          <a:r>
            <a:rPr lang="en-US" sz="2000" dirty="0" err="1"/>
            <a:t>cách</a:t>
          </a:r>
          <a:r>
            <a:rPr lang="en-US" sz="2000" dirty="0"/>
            <a:t> </a:t>
          </a:r>
          <a:r>
            <a:rPr lang="en-US" sz="2000" dirty="0" err="1"/>
            <a:t>nhau</a:t>
          </a:r>
          <a:r>
            <a:rPr lang="en-US" sz="2000" dirty="0"/>
            <a:t> </a:t>
          </a:r>
          <a:r>
            <a:rPr lang="en-US" sz="2000" dirty="0" err="1"/>
            <a:t>ít</a:t>
          </a:r>
          <a:r>
            <a:rPr lang="en-US" sz="2000" dirty="0"/>
            <a:t> </a:t>
          </a:r>
          <a:r>
            <a:rPr lang="en-US" sz="2000" dirty="0" err="1"/>
            <a:t>nhất</a:t>
          </a:r>
          <a:r>
            <a:rPr lang="en-US" sz="2000" dirty="0"/>
            <a:t> 1 </a:t>
          </a:r>
          <a:r>
            <a:rPr lang="en-US" sz="2000" dirty="0" err="1"/>
            <a:t>tháng</a:t>
          </a:r>
          <a:r>
            <a:rPr lang="en-US" sz="2000" dirty="0"/>
            <a:t>)</a:t>
          </a:r>
        </a:p>
      </dgm:t>
    </dgm:pt>
    <dgm:pt modelId="{6C97FC67-1864-42FB-BA20-BB66A2B31F34}" type="parTrans" cxnId="{4DC7AE6E-5C84-4282-B0C7-D209FFF4266E}">
      <dgm:prSet/>
      <dgm:spPr/>
      <dgm:t>
        <a:bodyPr/>
        <a:lstStyle/>
        <a:p>
          <a:endParaRPr lang="en-US"/>
        </a:p>
      </dgm:t>
    </dgm:pt>
    <dgm:pt modelId="{4E57981D-6ADF-410C-9FBA-48145CEE1DAD}" type="sibTrans" cxnId="{4DC7AE6E-5C84-4282-B0C7-D209FFF4266E}">
      <dgm:prSet/>
      <dgm:spPr/>
      <dgm:t>
        <a:bodyPr/>
        <a:lstStyle/>
        <a:p>
          <a:endParaRPr lang="en-US"/>
        </a:p>
      </dgm:t>
    </dgm:pt>
    <dgm:pt modelId="{BD3A5ABB-A51C-48DF-86CA-546BB46516FC}">
      <dgm:prSet phldrT="[Text]" custT="1"/>
      <dgm:spPr/>
      <dgm:t>
        <a:bodyPr/>
        <a:lstStyle/>
        <a:p>
          <a:endParaRPr lang="en-US" sz="2000" dirty="0"/>
        </a:p>
      </dgm:t>
    </dgm:pt>
    <dgm:pt modelId="{2B9AB16D-51A5-451C-AB41-B6FEB5734787}" type="parTrans" cxnId="{18254BA1-94D5-44E3-9284-9E5E54F5986C}">
      <dgm:prSet/>
      <dgm:spPr/>
      <dgm:t>
        <a:bodyPr/>
        <a:lstStyle/>
        <a:p>
          <a:endParaRPr lang="en-US"/>
        </a:p>
      </dgm:t>
    </dgm:pt>
    <dgm:pt modelId="{91C946BB-EE10-4F5F-9648-F69DB965E3AC}" type="sibTrans" cxnId="{18254BA1-94D5-44E3-9284-9E5E54F5986C}">
      <dgm:prSet/>
      <dgm:spPr/>
      <dgm:t>
        <a:bodyPr/>
        <a:lstStyle/>
        <a:p>
          <a:endParaRPr lang="en-US"/>
        </a:p>
      </dgm:t>
    </dgm:pt>
    <dgm:pt modelId="{3C78B136-0779-4027-BEE6-B75F5BB1DEBF}" type="pres">
      <dgm:prSet presAssocID="{60314EAB-E14C-4297-969E-148E4C23F4AC}" presName="linear" presStyleCnt="0">
        <dgm:presLayoutVars>
          <dgm:animLvl val="lvl"/>
          <dgm:resizeHandles val="exact"/>
        </dgm:presLayoutVars>
      </dgm:prSet>
      <dgm:spPr/>
    </dgm:pt>
    <dgm:pt modelId="{4C0403E1-A964-4A68-9D4B-00CDE0007AA2}" type="pres">
      <dgm:prSet presAssocID="{3035F857-8430-4B8F-9EA3-F1DC356CE04E}" presName="parentText" presStyleLbl="node1" presStyleIdx="0" presStyleCnt="1" custScaleY="88159" custLinFactNeighborX="233" custLinFactNeighborY="-32797">
        <dgm:presLayoutVars>
          <dgm:chMax val="0"/>
          <dgm:bulletEnabled val="1"/>
        </dgm:presLayoutVars>
      </dgm:prSet>
      <dgm:spPr/>
    </dgm:pt>
    <dgm:pt modelId="{ADB0A8D9-BC12-413E-8DF3-1D0C1AEA177F}" type="pres">
      <dgm:prSet presAssocID="{3035F857-8430-4B8F-9EA3-F1DC356CE04E}" presName="childText" presStyleLbl="revTx" presStyleIdx="0" presStyleCnt="1" custScaleY="128274" custLinFactNeighborY="1869">
        <dgm:presLayoutVars>
          <dgm:bulletEnabled val="1"/>
        </dgm:presLayoutVars>
      </dgm:prSet>
      <dgm:spPr/>
    </dgm:pt>
  </dgm:ptLst>
  <dgm:cxnLst>
    <dgm:cxn modelId="{D1E6AB44-928A-4EFE-9D78-8A001B47A186}" srcId="{3035F857-8430-4B8F-9EA3-F1DC356CE04E}" destId="{F20818ED-9859-4427-A779-D56F459353F6}" srcOrd="1" destOrd="0" parTransId="{95C0AA21-0762-4639-8F6B-FB582FCA11A4}" sibTransId="{83214FCA-27C3-4F50-A3F7-4362D01969FE}"/>
    <dgm:cxn modelId="{4DC7AE6E-5C84-4282-B0C7-D209FFF4266E}" srcId="{3035F857-8430-4B8F-9EA3-F1DC356CE04E}" destId="{FD6FCE77-9228-422F-AC8D-209BA82EAA0A}" srcOrd="4" destOrd="0" parTransId="{6C97FC67-1864-42FB-BA20-BB66A2B31F34}" sibTransId="{4E57981D-6ADF-410C-9FBA-48145CEE1DAD}"/>
    <dgm:cxn modelId="{D60F1156-373C-400C-A5EF-E0E7E52414AB}" type="presOf" srcId="{FD6FCE77-9228-422F-AC8D-209BA82EAA0A}" destId="{ADB0A8D9-BC12-413E-8DF3-1D0C1AEA177F}" srcOrd="0" destOrd="4" presId="urn:microsoft.com/office/officeart/2005/8/layout/vList2"/>
    <dgm:cxn modelId="{1A9D0381-1767-489F-9D24-F88B640B129B}" type="presOf" srcId="{92FA135E-8018-4B57-95B4-85053FACE340}" destId="{ADB0A8D9-BC12-413E-8DF3-1D0C1AEA177F}" srcOrd="0" destOrd="2" presId="urn:microsoft.com/office/officeart/2005/8/layout/vList2"/>
    <dgm:cxn modelId="{A02B4581-DB38-4468-8B61-5C5B25F28A59}" type="presOf" srcId="{3035F857-8430-4B8F-9EA3-F1DC356CE04E}" destId="{4C0403E1-A964-4A68-9D4B-00CDE0007AA2}" srcOrd="0" destOrd="0" presId="urn:microsoft.com/office/officeart/2005/8/layout/vList2"/>
    <dgm:cxn modelId="{35636093-231C-4D92-AECC-70206F6B6E81}" srcId="{3035F857-8430-4B8F-9EA3-F1DC356CE04E}" destId="{F961C2EE-302B-4DDB-A45F-C98A1A2CAAAF}" srcOrd="0" destOrd="0" parTransId="{09FBE7CA-E2D9-442A-ABDE-0B8478983868}" sibTransId="{374F4CAD-0164-457F-9165-BACA4803CAD1}"/>
    <dgm:cxn modelId="{18254BA1-94D5-44E3-9284-9E5E54F5986C}" srcId="{3035F857-8430-4B8F-9EA3-F1DC356CE04E}" destId="{BD3A5ABB-A51C-48DF-86CA-546BB46516FC}" srcOrd="3" destOrd="0" parTransId="{2B9AB16D-51A5-451C-AB41-B6FEB5734787}" sibTransId="{91C946BB-EE10-4F5F-9648-F69DB965E3AC}"/>
    <dgm:cxn modelId="{7DD0D7CA-5DBC-466F-9965-4689BA9B1F9D}" srcId="{3035F857-8430-4B8F-9EA3-F1DC356CE04E}" destId="{92FA135E-8018-4B57-95B4-85053FACE340}" srcOrd="2" destOrd="0" parTransId="{289FA3D6-F9F5-4F31-9D48-49169D5DB8A4}" sibTransId="{F14A532F-D6A3-40C6-AA6C-8CFECED5FABE}"/>
    <dgm:cxn modelId="{3766F3CE-C468-45F8-AE17-2D34C78600B7}" type="presOf" srcId="{F20818ED-9859-4427-A779-D56F459353F6}" destId="{ADB0A8D9-BC12-413E-8DF3-1D0C1AEA177F}" srcOrd="0" destOrd="1" presId="urn:microsoft.com/office/officeart/2005/8/layout/vList2"/>
    <dgm:cxn modelId="{F2CFC9D1-4A67-4264-8742-C822FEC85997}" type="presOf" srcId="{60314EAB-E14C-4297-969E-148E4C23F4AC}" destId="{3C78B136-0779-4027-BEE6-B75F5BB1DEBF}" srcOrd="0" destOrd="0" presId="urn:microsoft.com/office/officeart/2005/8/layout/vList2"/>
    <dgm:cxn modelId="{DEA99BD6-D3EC-417D-A6AA-D5663B7CF0DD}" type="presOf" srcId="{F961C2EE-302B-4DDB-A45F-C98A1A2CAAAF}" destId="{ADB0A8D9-BC12-413E-8DF3-1D0C1AEA177F}" srcOrd="0" destOrd="0" presId="urn:microsoft.com/office/officeart/2005/8/layout/vList2"/>
    <dgm:cxn modelId="{8AB92DDA-2FC6-49DF-904A-3AA44C62FA5A}" srcId="{60314EAB-E14C-4297-969E-148E4C23F4AC}" destId="{3035F857-8430-4B8F-9EA3-F1DC356CE04E}" srcOrd="0" destOrd="0" parTransId="{BDF94FF4-A050-4411-B60F-F4E823812B48}" sibTransId="{409C5021-B4C3-427F-A858-81A88D3B1280}"/>
    <dgm:cxn modelId="{0AD6D6FE-F626-467A-85A2-0F67E0A376F2}" type="presOf" srcId="{BD3A5ABB-A51C-48DF-86CA-546BB46516FC}" destId="{ADB0A8D9-BC12-413E-8DF3-1D0C1AEA177F}" srcOrd="0" destOrd="3" presId="urn:microsoft.com/office/officeart/2005/8/layout/vList2"/>
    <dgm:cxn modelId="{DD81A645-76F3-4166-958A-15A313230B4F}" type="presParOf" srcId="{3C78B136-0779-4027-BEE6-B75F5BB1DEBF}" destId="{4C0403E1-A964-4A68-9D4B-00CDE0007AA2}" srcOrd="0" destOrd="0" presId="urn:microsoft.com/office/officeart/2005/8/layout/vList2"/>
    <dgm:cxn modelId="{43A8A08D-5D62-4D83-AF8F-57C0CF30DCF5}" type="presParOf" srcId="{3C78B136-0779-4027-BEE6-B75F5BB1DEBF}" destId="{ADB0A8D9-BC12-413E-8DF3-1D0C1AEA177F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0314EAB-E14C-4297-969E-148E4C23F4AC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7B91C4B-804B-40AD-9D43-DFD07542EC47}">
      <dgm:prSet phldrT="[Text]" custT="1"/>
      <dgm:spPr>
        <a:solidFill>
          <a:srgbClr val="7030A0"/>
        </a:solidFill>
      </dgm:spPr>
      <dgm:t>
        <a:bodyPr/>
        <a:lstStyle/>
        <a:p>
          <a:pPr algn="ctr"/>
          <a:r>
            <a:rPr lang="en-US" sz="2400" dirty="0" err="1"/>
            <a:t>Tái</a:t>
          </a:r>
          <a:r>
            <a:rPr lang="en-US" sz="2400" dirty="0"/>
            <a:t> </a:t>
          </a:r>
          <a:r>
            <a:rPr lang="en-US" sz="2400" dirty="0" err="1"/>
            <a:t>phát</a:t>
          </a:r>
          <a:r>
            <a:rPr lang="en-US" sz="2400" dirty="0"/>
            <a:t> </a:t>
          </a:r>
          <a:r>
            <a:rPr lang="en-US" sz="2400" dirty="0" err="1"/>
            <a:t>sinh</a:t>
          </a:r>
          <a:r>
            <a:rPr lang="en-US" sz="2400" dirty="0"/>
            <a:t> </a:t>
          </a:r>
          <a:r>
            <a:rPr lang="en-US" sz="2400" dirty="0" err="1"/>
            <a:t>hóa</a:t>
          </a:r>
          <a:r>
            <a:rPr lang="en-US" sz="2400" dirty="0"/>
            <a:t> </a:t>
          </a:r>
          <a:r>
            <a:rPr lang="en-US" sz="2400" dirty="0" err="1"/>
            <a:t>sau</a:t>
          </a:r>
          <a:r>
            <a:rPr lang="en-US" sz="2400" dirty="0"/>
            <a:t> </a:t>
          </a:r>
          <a:r>
            <a:rPr lang="en-US" sz="2400" dirty="0" err="1"/>
            <a:t>xạ</a:t>
          </a:r>
          <a:r>
            <a:rPr lang="en-US" sz="2400" dirty="0"/>
            <a:t> </a:t>
          </a:r>
          <a:r>
            <a:rPr lang="en-US" sz="2400" dirty="0" err="1"/>
            <a:t>trị</a:t>
          </a:r>
          <a:r>
            <a:rPr lang="en-US" sz="2400" dirty="0"/>
            <a:t> (BCR after RT)</a:t>
          </a:r>
        </a:p>
      </dgm:t>
    </dgm:pt>
    <dgm:pt modelId="{B6F38CB3-4127-41CA-9073-CE6EA759EFBC}" type="parTrans" cxnId="{7D32B105-03DC-420B-A42B-AD3A03863EFD}">
      <dgm:prSet/>
      <dgm:spPr/>
      <dgm:t>
        <a:bodyPr/>
        <a:lstStyle/>
        <a:p>
          <a:endParaRPr lang="en-US"/>
        </a:p>
      </dgm:t>
    </dgm:pt>
    <dgm:pt modelId="{E0A82392-2DE7-4102-8501-62F2D9D81CB5}" type="sibTrans" cxnId="{7D32B105-03DC-420B-A42B-AD3A03863EFD}">
      <dgm:prSet/>
      <dgm:spPr/>
      <dgm:t>
        <a:bodyPr/>
        <a:lstStyle/>
        <a:p>
          <a:endParaRPr lang="en-US"/>
        </a:p>
      </dgm:t>
    </dgm:pt>
    <dgm:pt modelId="{564C5D5A-7181-4C59-88CE-8DEF954064CB}">
      <dgm:prSet phldrT="[Text]" custT="1"/>
      <dgm:spPr/>
      <dgm:t>
        <a:bodyPr/>
        <a:lstStyle/>
        <a:p>
          <a:r>
            <a:rPr lang="en-US" sz="2000" dirty="0" err="1"/>
            <a:t>Bất</a:t>
          </a:r>
          <a:r>
            <a:rPr lang="en-US" sz="2000" dirty="0"/>
            <a:t> </a:t>
          </a:r>
          <a:r>
            <a:rPr lang="en-US" sz="2000" dirty="0" err="1"/>
            <a:t>cứ</a:t>
          </a:r>
          <a:r>
            <a:rPr lang="en-US" sz="2000" dirty="0"/>
            <a:t> PSA ≥ nadir + 2 ng/ml</a:t>
          </a:r>
        </a:p>
      </dgm:t>
    </dgm:pt>
    <dgm:pt modelId="{D05B2D60-AF56-462C-AED2-D32654AC03E4}" type="parTrans" cxnId="{12E88D2E-0CAD-4A22-BD02-6444AA6E21AA}">
      <dgm:prSet/>
      <dgm:spPr/>
      <dgm:t>
        <a:bodyPr/>
        <a:lstStyle/>
        <a:p>
          <a:endParaRPr lang="en-US"/>
        </a:p>
      </dgm:t>
    </dgm:pt>
    <dgm:pt modelId="{384D4313-252D-44A8-ACF1-56F6AA030DB4}" type="sibTrans" cxnId="{12E88D2E-0CAD-4A22-BD02-6444AA6E21AA}">
      <dgm:prSet/>
      <dgm:spPr/>
      <dgm:t>
        <a:bodyPr/>
        <a:lstStyle/>
        <a:p>
          <a:endParaRPr lang="en-US"/>
        </a:p>
      </dgm:t>
    </dgm:pt>
    <dgm:pt modelId="{3C78B136-0779-4027-BEE6-B75F5BB1DEBF}" type="pres">
      <dgm:prSet presAssocID="{60314EAB-E14C-4297-969E-148E4C23F4AC}" presName="linear" presStyleCnt="0">
        <dgm:presLayoutVars>
          <dgm:animLvl val="lvl"/>
          <dgm:resizeHandles val="exact"/>
        </dgm:presLayoutVars>
      </dgm:prSet>
      <dgm:spPr/>
    </dgm:pt>
    <dgm:pt modelId="{67BC9EB5-88A1-4021-92BC-70EE044D3507}" type="pres">
      <dgm:prSet presAssocID="{D7B91C4B-804B-40AD-9D43-DFD07542EC47}" presName="parentText" presStyleLbl="node1" presStyleIdx="0" presStyleCnt="1" custScaleY="85667" custLinFactNeighborX="-81306" custLinFactNeighborY="-86304">
        <dgm:presLayoutVars>
          <dgm:chMax val="0"/>
          <dgm:bulletEnabled val="1"/>
        </dgm:presLayoutVars>
      </dgm:prSet>
      <dgm:spPr/>
    </dgm:pt>
    <dgm:pt modelId="{E2A56031-4086-4D20-821D-D43BB4EBEF96}" type="pres">
      <dgm:prSet presAssocID="{D7B91C4B-804B-40AD-9D43-DFD07542EC47}" presName="childText" presStyleLbl="revTx" presStyleIdx="0" presStyleCnt="1" custLinFactNeighborY="-26041">
        <dgm:presLayoutVars>
          <dgm:bulletEnabled val="1"/>
        </dgm:presLayoutVars>
      </dgm:prSet>
      <dgm:spPr/>
    </dgm:pt>
  </dgm:ptLst>
  <dgm:cxnLst>
    <dgm:cxn modelId="{7D32B105-03DC-420B-A42B-AD3A03863EFD}" srcId="{60314EAB-E14C-4297-969E-148E4C23F4AC}" destId="{D7B91C4B-804B-40AD-9D43-DFD07542EC47}" srcOrd="0" destOrd="0" parTransId="{B6F38CB3-4127-41CA-9073-CE6EA759EFBC}" sibTransId="{E0A82392-2DE7-4102-8501-62F2D9D81CB5}"/>
    <dgm:cxn modelId="{12E88D2E-0CAD-4A22-BD02-6444AA6E21AA}" srcId="{D7B91C4B-804B-40AD-9D43-DFD07542EC47}" destId="{564C5D5A-7181-4C59-88CE-8DEF954064CB}" srcOrd="0" destOrd="0" parTransId="{D05B2D60-AF56-462C-AED2-D32654AC03E4}" sibTransId="{384D4313-252D-44A8-ACF1-56F6AA030DB4}"/>
    <dgm:cxn modelId="{B8A6B859-A85F-4120-A4DE-7DFFDC4F7D1B}" type="presOf" srcId="{D7B91C4B-804B-40AD-9D43-DFD07542EC47}" destId="{67BC9EB5-88A1-4021-92BC-70EE044D3507}" srcOrd="0" destOrd="0" presId="urn:microsoft.com/office/officeart/2005/8/layout/vList2"/>
    <dgm:cxn modelId="{E990C182-30B5-4786-97C7-43C335DCA522}" type="presOf" srcId="{564C5D5A-7181-4C59-88CE-8DEF954064CB}" destId="{E2A56031-4086-4D20-821D-D43BB4EBEF96}" srcOrd="0" destOrd="0" presId="urn:microsoft.com/office/officeart/2005/8/layout/vList2"/>
    <dgm:cxn modelId="{F2CFC9D1-4A67-4264-8742-C822FEC85997}" type="presOf" srcId="{60314EAB-E14C-4297-969E-148E4C23F4AC}" destId="{3C78B136-0779-4027-BEE6-B75F5BB1DEBF}" srcOrd="0" destOrd="0" presId="urn:microsoft.com/office/officeart/2005/8/layout/vList2"/>
    <dgm:cxn modelId="{1B409B3E-D48A-4F82-BEC1-676FD7FDF1C5}" type="presParOf" srcId="{3C78B136-0779-4027-BEE6-B75F5BB1DEBF}" destId="{67BC9EB5-88A1-4021-92BC-70EE044D3507}" srcOrd="0" destOrd="0" presId="urn:microsoft.com/office/officeart/2005/8/layout/vList2"/>
    <dgm:cxn modelId="{AAB3C3BA-EA9A-45C3-B30E-DB5BE777D6F5}" type="presParOf" srcId="{3C78B136-0779-4027-BEE6-B75F5BB1DEBF}" destId="{E2A56031-4086-4D20-821D-D43BB4EBEF96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0314EAB-E14C-4297-969E-148E4C23F4AC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7B91C4B-804B-40AD-9D43-DFD07542EC47}">
      <dgm:prSet phldrT="[Text]" custT="1"/>
      <dgm:spPr>
        <a:solidFill>
          <a:srgbClr val="C00000"/>
        </a:solidFill>
      </dgm:spPr>
      <dgm:t>
        <a:bodyPr/>
        <a:lstStyle/>
        <a:p>
          <a:pPr algn="ctr"/>
          <a:r>
            <a:rPr lang="en-US" sz="2400" dirty="0" err="1"/>
            <a:t>Kháng</a:t>
          </a:r>
          <a:r>
            <a:rPr lang="en-US" sz="2400" dirty="0"/>
            <a:t> </a:t>
          </a:r>
          <a:r>
            <a:rPr lang="en-US" sz="2400" dirty="0" err="1"/>
            <a:t>cắt</a:t>
          </a:r>
          <a:r>
            <a:rPr lang="en-US" sz="2400" dirty="0"/>
            <a:t> </a:t>
          </a:r>
          <a:r>
            <a:rPr lang="en-US" sz="2400" dirty="0" err="1"/>
            <a:t>tinh</a:t>
          </a:r>
          <a:r>
            <a:rPr lang="en-US" sz="2400" dirty="0"/>
            <a:t> </a:t>
          </a:r>
          <a:r>
            <a:rPr lang="en-US" sz="2400" dirty="0" err="1"/>
            <a:t>hoàn</a:t>
          </a:r>
          <a:endParaRPr lang="en-US" sz="2400" dirty="0"/>
        </a:p>
      </dgm:t>
    </dgm:pt>
    <dgm:pt modelId="{B6F38CB3-4127-41CA-9073-CE6EA759EFBC}" type="parTrans" cxnId="{7D32B105-03DC-420B-A42B-AD3A03863EFD}">
      <dgm:prSet/>
      <dgm:spPr/>
      <dgm:t>
        <a:bodyPr/>
        <a:lstStyle/>
        <a:p>
          <a:endParaRPr lang="en-US"/>
        </a:p>
      </dgm:t>
    </dgm:pt>
    <dgm:pt modelId="{E0A82392-2DE7-4102-8501-62F2D9D81CB5}" type="sibTrans" cxnId="{7D32B105-03DC-420B-A42B-AD3A03863EFD}">
      <dgm:prSet/>
      <dgm:spPr/>
      <dgm:t>
        <a:bodyPr/>
        <a:lstStyle/>
        <a:p>
          <a:endParaRPr lang="en-US"/>
        </a:p>
      </dgm:t>
    </dgm:pt>
    <dgm:pt modelId="{564C5D5A-7181-4C59-88CE-8DEF954064CB}">
      <dgm:prSet phldrT="[Text]" custT="1"/>
      <dgm:spPr/>
      <dgm:t>
        <a:bodyPr/>
        <a:lstStyle/>
        <a:p>
          <a:r>
            <a:rPr lang="en-US" sz="2000" dirty="0"/>
            <a:t>Testosterone &lt; 50 ng/dL (1.7 mmol/L) </a:t>
          </a:r>
          <a:r>
            <a:rPr lang="en-US" sz="2000" b="1" dirty="0"/>
            <a:t>VÀ</a:t>
          </a:r>
          <a:r>
            <a:rPr lang="en-US" sz="2000" dirty="0"/>
            <a:t>:</a:t>
          </a:r>
        </a:p>
      </dgm:t>
    </dgm:pt>
    <dgm:pt modelId="{D05B2D60-AF56-462C-AED2-D32654AC03E4}" type="parTrans" cxnId="{12E88D2E-0CAD-4A22-BD02-6444AA6E21AA}">
      <dgm:prSet/>
      <dgm:spPr/>
      <dgm:t>
        <a:bodyPr/>
        <a:lstStyle/>
        <a:p>
          <a:endParaRPr lang="en-US"/>
        </a:p>
      </dgm:t>
    </dgm:pt>
    <dgm:pt modelId="{384D4313-252D-44A8-ACF1-56F6AA030DB4}" type="sibTrans" cxnId="{12E88D2E-0CAD-4A22-BD02-6444AA6E21AA}">
      <dgm:prSet/>
      <dgm:spPr/>
      <dgm:t>
        <a:bodyPr/>
        <a:lstStyle/>
        <a:p>
          <a:endParaRPr lang="en-US"/>
        </a:p>
      </dgm:t>
    </dgm:pt>
    <dgm:pt modelId="{D82A0DFE-3D66-4374-AF75-592E3B4089CE}">
      <dgm:prSet phldrT="[Text]" custT="1"/>
      <dgm:spPr/>
      <dgm:t>
        <a:bodyPr/>
        <a:lstStyle/>
        <a:p>
          <a:r>
            <a:rPr lang="en-US" sz="2000" b="1" dirty="0" err="1"/>
            <a:t>Tiến</a:t>
          </a:r>
          <a:r>
            <a:rPr lang="en-US" sz="2000" b="1" dirty="0"/>
            <a:t> </a:t>
          </a:r>
          <a:r>
            <a:rPr lang="en-US" sz="2000" b="1" dirty="0" err="1"/>
            <a:t>triển</a:t>
          </a:r>
          <a:r>
            <a:rPr lang="en-US" sz="2000" b="1" dirty="0"/>
            <a:t> </a:t>
          </a:r>
          <a:r>
            <a:rPr lang="en-US" sz="2000" b="1" dirty="0" err="1"/>
            <a:t>sinh</a:t>
          </a:r>
          <a:r>
            <a:rPr lang="en-US" sz="2000" b="1" dirty="0"/>
            <a:t> </a:t>
          </a:r>
          <a:r>
            <a:rPr lang="en-US" sz="2000" b="1" dirty="0" err="1"/>
            <a:t>hóa</a:t>
          </a:r>
          <a:r>
            <a:rPr lang="en-US" sz="2000" dirty="0"/>
            <a:t>: 3 </a:t>
          </a:r>
          <a:r>
            <a:rPr lang="en-US" sz="2000" dirty="0" err="1"/>
            <a:t>lần</a:t>
          </a:r>
          <a:r>
            <a:rPr lang="en-US" sz="2000" dirty="0"/>
            <a:t> </a:t>
          </a:r>
          <a:r>
            <a:rPr lang="en-US" sz="2000" dirty="0" err="1"/>
            <a:t>tăng</a:t>
          </a:r>
          <a:r>
            <a:rPr lang="en-US" sz="2000" dirty="0"/>
            <a:t> PSA </a:t>
          </a:r>
          <a:r>
            <a:rPr lang="en-US" sz="2000" dirty="0" err="1"/>
            <a:t>liên</a:t>
          </a:r>
          <a:r>
            <a:rPr lang="en-US" sz="2000" dirty="0"/>
            <a:t> </a:t>
          </a:r>
          <a:r>
            <a:rPr lang="en-US" sz="2000" dirty="0" err="1"/>
            <a:t>tiếp</a:t>
          </a:r>
          <a:r>
            <a:rPr lang="en-US" sz="2000" dirty="0"/>
            <a:t> </a:t>
          </a:r>
          <a:r>
            <a:rPr lang="en-US" sz="2000" dirty="0" err="1"/>
            <a:t>cách</a:t>
          </a:r>
          <a:r>
            <a:rPr lang="en-US" sz="2000" dirty="0"/>
            <a:t> </a:t>
          </a:r>
          <a:r>
            <a:rPr lang="en-US" sz="2000" dirty="0" err="1"/>
            <a:t>nhau</a:t>
          </a:r>
          <a:r>
            <a:rPr lang="en-US" sz="2000" dirty="0"/>
            <a:t> </a:t>
          </a:r>
          <a:r>
            <a:rPr lang="en-US" sz="2000" dirty="0" err="1"/>
            <a:t>ít</a:t>
          </a:r>
          <a:r>
            <a:rPr lang="en-US" sz="2000" dirty="0"/>
            <a:t> </a:t>
          </a:r>
          <a:r>
            <a:rPr lang="en-US" sz="2000" dirty="0" err="1"/>
            <a:t>nhất</a:t>
          </a:r>
          <a:r>
            <a:rPr lang="en-US" sz="2000" dirty="0"/>
            <a:t> 1 </a:t>
          </a:r>
          <a:r>
            <a:rPr lang="en-US" sz="2000" dirty="0" err="1"/>
            <a:t>tuần</a:t>
          </a:r>
          <a:r>
            <a:rPr lang="en-US" sz="2000" dirty="0"/>
            <a:t>, 2 </a:t>
          </a:r>
          <a:r>
            <a:rPr lang="en-US" sz="2000" dirty="0" err="1"/>
            <a:t>lần</a:t>
          </a:r>
          <a:r>
            <a:rPr lang="en-US" sz="2000" dirty="0"/>
            <a:t> </a:t>
          </a:r>
          <a:r>
            <a:rPr lang="en-US" sz="2000" dirty="0" err="1"/>
            <a:t>tăng</a:t>
          </a:r>
          <a:r>
            <a:rPr lang="en-US" sz="2000" dirty="0"/>
            <a:t> &gt; 50% nadir, PSA &gt; 2 ng/ml</a:t>
          </a:r>
        </a:p>
      </dgm:t>
    </dgm:pt>
    <dgm:pt modelId="{DD1D680F-623A-416A-B099-5CC11C72E12F}" type="parTrans" cxnId="{41738A17-7516-487B-B2E0-0C456B3FB41D}">
      <dgm:prSet/>
      <dgm:spPr/>
      <dgm:t>
        <a:bodyPr/>
        <a:lstStyle/>
        <a:p>
          <a:endParaRPr lang="en-US"/>
        </a:p>
      </dgm:t>
    </dgm:pt>
    <dgm:pt modelId="{36F22F90-0FBC-4B55-8C44-9CA7BA1BCB5D}" type="sibTrans" cxnId="{41738A17-7516-487B-B2E0-0C456B3FB41D}">
      <dgm:prSet/>
      <dgm:spPr/>
      <dgm:t>
        <a:bodyPr/>
        <a:lstStyle/>
        <a:p>
          <a:endParaRPr lang="en-US"/>
        </a:p>
      </dgm:t>
    </dgm:pt>
    <dgm:pt modelId="{4AC073E3-5833-40EC-8750-21702E1D5B31}">
      <dgm:prSet phldrT="[Text]" custT="1"/>
      <dgm:spPr/>
      <dgm:t>
        <a:bodyPr/>
        <a:lstStyle/>
        <a:p>
          <a:r>
            <a:rPr lang="en-US" sz="2000" b="1" dirty="0" err="1"/>
            <a:t>Tiến</a:t>
          </a:r>
          <a:r>
            <a:rPr lang="en-US" sz="2000" b="1" dirty="0"/>
            <a:t> </a:t>
          </a:r>
          <a:r>
            <a:rPr lang="en-US" sz="2000" b="1" dirty="0" err="1"/>
            <a:t>triển</a:t>
          </a:r>
          <a:r>
            <a:rPr lang="en-US" sz="2000" b="1" dirty="0"/>
            <a:t> </a:t>
          </a:r>
          <a:r>
            <a:rPr lang="en-US" sz="2000" b="1" dirty="0" err="1"/>
            <a:t>hình</a:t>
          </a:r>
          <a:r>
            <a:rPr lang="en-US" sz="2000" b="1" dirty="0"/>
            <a:t> </a:t>
          </a:r>
          <a:r>
            <a:rPr lang="en-US" sz="2000" b="1" dirty="0" err="1"/>
            <a:t>ảnh</a:t>
          </a:r>
          <a:r>
            <a:rPr lang="en-US" sz="2000" b="1" dirty="0"/>
            <a:t> </a:t>
          </a:r>
          <a:r>
            <a:rPr lang="en-US" sz="2000" b="1" dirty="0" err="1"/>
            <a:t>học</a:t>
          </a:r>
          <a:r>
            <a:rPr lang="en-US" sz="2000" dirty="0"/>
            <a:t>: </a:t>
          </a:r>
          <a:r>
            <a:rPr lang="en-US" sz="2000" dirty="0" err="1"/>
            <a:t>xuất</a:t>
          </a:r>
          <a:r>
            <a:rPr lang="en-US" sz="2000" dirty="0"/>
            <a:t> </a:t>
          </a:r>
          <a:r>
            <a:rPr lang="en-US" sz="2000" dirty="0" err="1"/>
            <a:t>hiện</a:t>
          </a:r>
          <a:r>
            <a:rPr lang="en-US" sz="2000" dirty="0"/>
            <a:t> </a:t>
          </a:r>
          <a:r>
            <a:rPr lang="en-US" sz="2000" dirty="0" err="1"/>
            <a:t>tổn</a:t>
          </a:r>
          <a:r>
            <a:rPr lang="en-US" sz="2000" dirty="0"/>
            <a:t> </a:t>
          </a:r>
          <a:r>
            <a:rPr lang="en-US" sz="2000" dirty="0" err="1"/>
            <a:t>thương</a:t>
          </a:r>
          <a:r>
            <a:rPr lang="en-US" sz="2000" dirty="0"/>
            <a:t> </a:t>
          </a:r>
          <a:r>
            <a:rPr lang="en-US" sz="2000" dirty="0" err="1"/>
            <a:t>mới</a:t>
          </a:r>
          <a:r>
            <a:rPr lang="en-US" sz="2000" dirty="0"/>
            <a:t> </a:t>
          </a:r>
          <a:r>
            <a:rPr lang="en-US" sz="2000" dirty="0" err="1"/>
            <a:t>trên</a:t>
          </a:r>
          <a:r>
            <a:rPr lang="en-US" sz="2000" dirty="0"/>
            <a:t> </a:t>
          </a:r>
          <a:r>
            <a:rPr lang="en-US" sz="2000" dirty="0" err="1"/>
            <a:t>xương</a:t>
          </a:r>
          <a:r>
            <a:rPr lang="en-US" sz="2000" dirty="0"/>
            <a:t> </a:t>
          </a:r>
          <a:r>
            <a:rPr lang="en-US" sz="2000" dirty="0" err="1"/>
            <a:t>hoặc</a:t>
          </a:r>
          <a:r>
            <a:rPr lang="en-US" sz="2000" dirty="0"/>
            <a:t> </a:t>
          </a:r>
          <a:r>
            <a:rPr lang="en-US" sz="2000" dirty="0" err="1"/>
            <a:t>mô</a:t>
          </a:r>
          <a:r>
            <a:rPr lang="en-US" sz="2000" dirty="0"/>
            <a:t> </a:t>
          </a:r>
          <a:r>
            <a:rPr lang="en-US" sz="2000" dirty="0" err="1"/>
            <a:t>mềm</a:t>
          </a:r>
          <a:r>
            <a:rPr lang="en-US" sz="2000" dirty="0"/>
            <a:t> </a:t>
          </a:r>
          <a:r>
            <a:rPr lang="en-US" sz="2000" dirty="0" err="1"/>
            <a:t>theo</a:t>
          </a:r>
          <a:r>
            <a:rPr lang="en-US" sz="2000" dirty="0"/>
            <a:t> RESIST</a:t>
          </a:r>
        </a:p>
      </dgm:t>
    </dgm:pt>
    <dgm:pt modelId="{89A022CC-6A85-4716-885D-C7674F9385E2}" type="parTrans" cxnId="{4F2D8725-DB9C-4B4D-A6F1-37CE6FB6C5EA}">
      <dgm:prSet/>
      <dgm:spPr/>
      <dgm:t>
        <a:bodyPr/>
        <a:lstStyle/>
        <a:p>
          <a:endParaRPr lang="en-US"/>
        </a:p>
      </dgm:t>
    </dgm:pt>
    <dgm:pt modelId="{B030525C-C257-4554-8FF0-5F5E03940BB2}" type="sibTrans" cxnId="{4F2D8725-DB9C-4B4D-A6F1-37CE6FB6C5EA}">
      <dgm:prSet/>
      <dgm:spPr/>
      <dgm:t>
        <a:bodyPr/>
        <a:lstStyle/>
        <a:p>
          <a:endParaRPr lang="en-US"/>
        </a:p>
      </dgm:t>
    </dgm:pt>
    <dgm:pt modelId="{5754872A-B90E-4940-BBA7-14A98B37113D}">
      <dgm:prSet phldrT="[Text]" custT="1"/>
      <dgm:spPr/>
      <dgm:t>
        <a:bodyPr/>
        <a:lstStyle/>
        <a:p>
          <a:pPr>
            <a:buFontTx/>
            <a:buNone/>
          </a:pPr>
          <a:r>
            <a:rPr lang="en-US" sz="2000" b="1" dirty="0" err="1"/>
            <a:t>Hoặc</a:t>
          </a:r>
          <a:endParaRPr lang="en-US" sz="2000" b="1" dirty="0"/>
        </a:p>
      </dgm:t>
    </dgm:pt>
    <dgm:pt modelId="{FB1BB5B2-74A4-40B1-8981-200CCE5147A5}" type="parTrans" cxnId="{600D327F-3E41-483E-B99E-35A1E6994F17}">
      <dgm:prSet/>
      <dgm:spPr/>
      <dgm:t>
        <a:bodyPr/>
        <a:lstStyle/>
        <a:p>
          <a:endParaRPr lang="en-US"/>
        </a:p>
      </dgm:t>
    </dgm:pt>
    <dgm:pt modelId="{4EBC0572-8A54-4B31-A272-488816F333D3}" type="sibTrans" cxnId="{600D327F-3E41-483E-B99E-35A1E6994F17}">
      <dgm:prSet/>
      <dgm:spPr/>
      <dgm:t>
        <a:bodyPr/>
        <a:lstStyle/>
        <a:p>
          <a:endParaRPr lang="en-US"/>
        </a:p>
      </dgm:t>
    </dgm:pt>
    <dgm:pt modelId="{3C78B136-0779-4027-BEE6-B75F5BB1DEBF}" type="pres">
      <dgm:prSet presAssocID="{60314EAB-E14C-4297-969E-148E4C23F4AC}" presName="linear" presStyleCnt="0">
        <dgm:presLayoutVars>
          <dgm:animLvl val="lvl"/>
          <dgm:resizeHandles val="exact"/>
        </dgm:presLayoutVars>
      </dgm:prSet>
      <dgm:spPr/>
    </dgm:pt>
    <dgm:pt modelId="{67BC9EB5-88A1-4021-92BC-70EE044D3507}" type="pres">
      <dgm:prSet presAssocID="{D7B91C4B-804B-40AD-9D43-DFD07542EC47}" presName="parentText" presStyleLbl="node1" presStyleIdx="0" presStyleCnt="1" custScaleY="88673" custLinFactNeighborX="-14785" custLinFactNeighborY="-62289">
        <dgm:presLayoutVars>
          <dgm:chMax val="0"/>
          <dgm:bulletEnabled val="1"/>
        </dgm:presLayoutVars>
      </dgm:prSet>
      <dgm:spPr/>
    </dgm:pt>
    <dgm:pt modelId="{E2A56031-4086-4D20-821D-D43BB4EBEF96}" type="pres">
      <dgm:prSet presAssocID="{D7B91C4B-804B-40AD-9D43-DFD07542EC47}" presName="childText" presStyleLbl="revTx" presStyleIdx="0" presStyleCnt="1" custScaleY="96655" custLinFactNeighborY="-10175">
        <dgm:presLayoutVars>
          <dgm:bulletEnabled val="1"/>
        </dgm:presLayoutVars>
      </dgm:prSet>
      <dgm:spPr/>
    </dgm:pt>
  </dgm:ptLst>
  <dgm:cxnLst>
    <dgm:cxn modelId="{7D32B105-03DC-420B-A42B-AD3A03863EFD}" srcId="{60314EAB-E14C-4297-969E-148E4C23F4AC}" destId="{D7B91C4B-804B-40AD-9D43-DFD07542EC47}" srcOrd="0" destOrd="0" parTransId="{B6F38CB3-4127-41CA-9073-CE6EA759EFBC}" sibTransId="{E0A82392-2DE7-4102-8501-62F2D9D81CB5}"/>
    <dgm:cxn modelId="{340F9215-D220-477A-89A4-68D2BFF78BED}" type="presOf" srcId="{D82A0DFE-3D66-4374-AF75-592E3B4089CE}" destId="{E2A56031-4086-4D20-821D-D43BB4EBEF96}" srcOrd="0" destOrd="1" presId="urn:microsoft.com/office/officeart/2005/8/layout/vList2"/>
    <dgm:cxn modelId="{41738A17-7516-487B-B2E0-0C456B3FB41D}" srcId="{564C5D5A-7181-4C59-88CE-8DEF954064CB}" destId="{D82A0DFE-3D66-4374-AF75-592E3B4089CE}" srcOrd="0" destOrd="0" parTransId="{DD1D680F-623A-416A-B099-5CC11C72E12F}" sibTransId="{36F22F90-0FBC-4B55-8C44-9CA7BA1BCB5D}"/>
    <dgm:cxn modelId="{232E8125-92E0-4AC7-A81F-E68CF5114F24}" type="presOf" srcId="{5754872A-B90E-4940-BBA7-14A98B37113D}" destId="{E2A56031-4086-4D20-821D-D43BB4EBEF96}" srcOrd="0" destOrd="2" presId="urn:microsoft.com/office/officeart/2005/8/layout/vList2"/>
    <dgm:cxn modelId="{4F2D8725-DB9C-4B4D-A6F1-37CE6FB6C5EA}" srcId="{564C5D5A-7181-4C59-88CE-8DEF954064CB}" destId="{4AC073E3-5833-40EC-8750-21702E1D5B31}" srcOrd="1" destOrd="0" parTransId="{89A022CC-6A85-4716-885D-C7674F9385E2}" sibTransId="{B030525C-C257-4554-8FF0-5F5E03940BB2}"/>
    <dgm:cxn modelId="{12E88D2E-0CAD-4A22-BD02-6444AA6E21AA}" srcId="{D7B91C4B-804B-40AD-9D43-DFD07542EC47}" destId="{564C5D5A-7181-4C59-88CE-8DEF954064CB}" srcOrd="0" destOrd="0" parTransId="{D05B2D60-AF56-462C-AED2-D32654AC03E4}" sibTransId="{384D4313-252D-44A8-ACF1-56F6AA030DB4}"/>
    <dgm:cxn modelId="{B8A6B859-A85F-4120-A4DE-7DFFDC4F7D1B}" type="presOf" srcId="{D7B91C4B-804B-40AD-9D43-DFD07542EC47}" destId="{67BC9EB5-88A1-4021-92BC-70EE044D3507}" srcOrd="0" destOrd="0" presId="urn:microsoft.com/office/officeart/2005/8/layout/vList2"/>
    <dgm:cxn modelId="{600D327F-3E41-483E-B99E-35A1E6994F17}" srcId="{D82A0DFE-3D66-4374-AF75-592E3B4089CE}" destId="{5754872A-B90E-4940-BBA7-14A98B37113D}" srcOrd="0" destOrd="0" parTransId="{FB1BB5B2-74A4-40B1-8981-200CCE5147A5}" sibTransId="{4EBC0572-8A54-4B31-A272-488816F333D3}"/>
    <dgm:cxn modelId="{E990C182-30B5-4786-97C7-43C335DCA522}" type="presOf" srcId="{564C5D5A-7181-4C59-88CE-8DEF954064CB}" destId="{E2A56031-4086-4D20-821D-D43BB4EBEF96}" srcOrd="0" destOrd="0" presId="urn:microsoft.com/office/officeart/2005/8/layout/vList2"/>
    <dgm:cxn modelId="{1F991986-4266-48F7-8404-20239C3FD0DA}" type="presOf" srcId="{4AC073E3-5833-40EC-8750-21702E1D5B31}" destId="{E2A56031-4086-4D20-821D-D43BB4EBEF96}" srcOrd="0" destOrd="3" presId="urn:microsoft.com/office/officeart/2005/8/layout/vList2"/>
    <dgm:cxn modelId="{F2CFC9D1-4A67-4264-8742-C822FEC85997}" type="presOf" srcId="{60314EAB-E14C-4297-969E-148E4C23F4AC}" destId="{3C78B136-0779-4027-BEE6-B75F5BB1DEBF}" srcOrd="0" destOrd="0" presId="urn:microsoft.com/office/officeart/2005/8/layout/vList2"/>
    <dgm:cxn modelId="{1B409B3E-D48A-4F82-BEC1-676FD7FDF1C5}" type="presParOf" srcId="{3C78B136-0779-4027-BEE6-B75F5BB1DEBF}" destId="{67BC9EB5-88A1-4021-92BC-70EE044D3507}" srcOrd="0" destOrd="0" presId="urn:microsoft.com/office/officeart/2005/8/layout/vList2"/>
    <dgm:cxn modelId="{AAB3C3BA-EA9A-45C3-B30E-DB5BE777D6F5}" type="presParOf" srcId="{3C78B136-0779-4027-BEE6-B75F5BB1DEBF}" destId="{E2A56031-4086-4D20-821D-D43BB4EBEF96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0314EAB-E14C-4297-969E-148E4C23F4AC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035F857-8430-4B8F-9EA3-F1DC356CE04E}">
      <dgm:prSet phldrT="[Text]" custT="1"/>
      <dgm:spPr>
        <a:solidFill>
          <a:srgbClr val="203864"/>
        </a:solidFill>
      </dgm:spPr>
      <dgm:t>
        <a:bodyPr/>
        <a:lstStyle/>
        <a:p>
          <a:pPr algn="ctr">
            <a:spcAft>
              <a:spcPts val="600"/>
            </a:spcAft>
          </a:pPr>
          <a:r>
            <a:rPr lang="en-US" sz="2800" spc="-90" baseline="0" dirty="0"/>
            <a:t>Adjuvant therapy</a:t>
          </a:r>
          <a:endParaRPr lang="en-US" sz="2800" dirty="0"/>
        </a:p>
      </dgm:t>
    </dgm:pt>
    <dgm:pt modelId="{BDF94FF4-A050-4411-B60F-F4E823812B48}" type="parTrans" cxnId="{8AB92DDA-2FC6-49DF-904A-3AA44C62FA5A}">
      <dgm:prSet/>
      <dgm:spPr/>
      <dgm:t>
        <a:bodyPr/>
        <a:lstStyle/>
        <a:p>
          <a:endParaRPr lang="en-US"/>
        </a:p>
      </dgm:t>
    </dgm:pt>
    <dgm:pt modelId="{409C5021-B4C3-427F-A858-81A88D3B1280}" type="sibTrans" cxnId="{8AB92DDA-2FC6-49DF-904A-3AA44C62FA5A}">
      <dgm:prSet/>
      <dgm:spPr/>
      <dgm:t>
        <a:bodyPr/>
        <a:lstStyle/>
        <a:p>
          <a:endParaRPr lang="en-US"/>
        </a:p>
      </dgm:t>
    </dgm:pt>
    <dgm:pt modelId="{F961C2EE-302B-4DDB-A45F-C98A1A2CAAAF}">
      <dgm:prSet phldrT="[Text]" custT="1"/>
      <dgm:spPr/>
      <dgm:t>
        <a:bodyPr/>
        <a:lstStyle/>
        <a:p>
          <a:r>
            <a:rPr lang="en-US" sz="2200" b="0" dirty="0" err="1"/>
            <a:t>Liệu</a:t>
          </a:r>
          <a:r>
            <a:rPr lang="en-US" sz="2200" b="0" dirty="0"/>
            <a:t> </a:t>
          </a:r>
          <a:r>
            <a:rPr lang="en-US" sz="2200" b="0" dirty="0" err="1"/>
            <a:t>pháp</a:t>
          </a:r>
          <a:r>
            <a:rPr lang="en-US" sz="2200" b="0" dirty="0"/>
            <a:t> </a:t>
          </a:r>
          <a:r>
            <a:rPr lang="en-US" sz="2200" b="0" dirty="0" err="1"/>
            <a:t>thêm</a:t>
          </a:r>
          <a:r>
            <a:rPr lang="en-US" sz="2200" b="0" dirty="0"/>
            <a:t> </a:t>
          </a:r>
          <a:r>
            <a:rPr lang="en-US" sz="2200" b="0" dirty="0" err="1"/>
            <a:t>vào</a:t>
          </a:r>
          <a:r>
            <a:rPr lang="en-US" sz="2200" b="0" dirty="0"/>
            <a:t> </a:t>
          </a:r>
          <a:r>
            <a:rPr lang="en-US" sz="2200" b="0" dirty="0" err="1"/>
            <a:t>điều</a:t>
          </a:r>
          <a:r>
            <a:rPr lang="en-US" sz="2200" b="0" dirty="0"/>
            <a:t> </a:t>
          </a:r>
          <a:r>
            <a:rPr lang="en-US" sz="2200" b="0" dirty="0" err="1"/>
            <a:t>trị</a:t>
          </a:r>
          <a:r>
            <a:rPr lang="en-US" sz="2200" b="0" dirty="0"/>
            <a:t> ban </a:t>
          </a:r>
          <a:r>
            <a:rPr lang="en-US" sz="2200" b="0" dirty="0" err="1"/>
            <a:t>đầu</a:t>
          </a:r>
          <a:endParaRPr lang="en-US" sz="2200" b="0" dirty="0"/>
        </a:p>
      </dgm:t>
    </dgm:pt>
    <dgm:pt modelId="{09FBE7CA-E2D9-442A-ABDE-0B8478983868}" type="parTrans" cxnId="{35636093-231C-4D92-AECC-70206F6B6E81}">
      <dgm:prSet/>
      <dgm:spPr/>
      <dgm:t>
        <a:bodyPr/>
        <a:lstStyle/>
        <a:p>
          <a:endParaRPr lang="en-US"/>
        </a:p>
      </dgm:t>
    </dgm:pt>
    <dgm:pt modelId="{374F4CAD-0164-457F-9165-BACA4803CAD1}" type="sibTrans" cxnId="{35636093-231C-4D92-AECC-70206F6B6E81}">
      <dgm:prSet/>
      <dgm:spPr/>
      <dgm:t>
        <a:bodyPr/>
        <a:lstStyle/>
        <a:p>
          <a:endParaRPr lang="en-US"/>
        </a:p>
      </dgm:t>
    </dgm:pt>
    <dgm:pt modelId="{4CA050C6-34FE-404D-A459-0DEB01A6E22F}">
      <dgm:prSet phldrT="[Text]" custT="1"/>
      <dgm:spPr/>
      <dgm:t>
        <a:bodyPr/>
        <a:lstStyle/>
        <a:p>
          <a:pPr>
            <a:buNone/>
          </a:pPr>
          <a:r>
            <a:rPr lang="en-US" sz="2200" b="0" dirty="0"/>
            <a:t>    </a:t>
          </a:r>
          <a:r>
            <a:rPr lang="en-US" sz="2200" b="0" dirty="0" err="1"/>
            <a:t>Mục</a:t>
          </a:r>
          <a:r>
            <a:rPr lang="en-US" sz="2200" b="0" dirty="0"/>
            <a:t> </a:t>
          </a:r>
          <a:r>
            <a:rPr lang="en-US" sz="2200" b="0" dirty="0" err="1"/>
            <a:t>đích</a:t>
          </a:r>
          <a:r>
            <a:rPr lang="en-US" sz="2200" b="0" dirty="0"/>
            <a:t>: </a:t>
          </a:r>
          <a:r>
            <a:rPr lang="en-US" sz="2200" b="0" dirty="0" err="1"/>
            <a:t>giảm</a:t>
          </a:r>
          <a:r>
            <a:rPr lang="en-US" sz="2200" b="0" dirty="0"/>
            <a:t> </a:t>
          </a:r>
          <a:r>
            <a:rPr lang="en-US" sz="2200" b="0" dirty="0" err="1"/>
            <a:t>nguy</a:t>
          </a:r>
          <a:r>
            <a:rPr lang="en-US" sz="2200" b="0" dirty="0"/>
            <a:t> </a:t>
          </a:r>
          <a:r>
            <a:rPr lang="en-US" sz="2200" b="0" dirty="0" err="1"/>
            <a:t>cơ</a:t>
          </a:r>
          <a:r>
            <a:rPr lang="en-US" sz="2200" b="0" dirty="0"/>
            <a:t> </a:t>
          </a:r>
          <a:r>
            <a:rPr lang="en-US" sz="2200" b="0" dirty="0" err="1"/>
            <a:t>tái</a:t>
          </a:r>
          <a:r>
            <a:rPr lang="en-US" sz="2200" b="0" dirty="0"/>
            <a:t> </a:t>
          </a:r>
          <a:r>
            <a:rPr lang="en-US" sz="2200" b="0" dirty="0" err="1"/>
            <a:t>phát</a:t>
          </a:r>
          <a:endParaRPr lang="en-US" sz="2200" b="0" dirty="0"/>
        </a:p>
      </dgm:t>
    </dgm:pt>
    <dgm:pt modelId="{E6C64FA6-B72A-4EF6-8A63-1B5856BDE0EE}" type="parTrans" cxnId="{968A5298-A197-44E4-9F93-98F94247BC05}">
      <dgm:prSet/>
      <dgm:spPr/>
      <dgm:t>
        <a:bodyPr/>
        <a:lstStyle/>
        <a:p>
          <a:endParaRPr lang="en-US"/>
        </a:p>
      </dgm:t>
    </dgm:pt>
    <dgm:pt modelId="{9AF847A3-316D-4E50-87F3-114995489564}" type="sibTrans" cxnId="{968A5298-A197-44E4-9F93-98F94247BC05}">
      <dgm:prSet/>
      <dgm:spPr/>
      <dgm:t>
        <a:bodyPr/>
        <a:lstStyle/>
        <a:p>
          <a:endParaRPr lang="en-US"/>
        </a:p>
      </dgm:t>
    </dgm:pt>
    <dgm:pt modelId="{4372B742-0339-4B64-8CC8-2B0D7148375E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sz="2200" b="0" dirty="0"/>
            <a:t>pN0: ISUP 4-5 + pT3 ± PSM</a:t>
          </a:r>
        </a:p>
      </dgm:t>
    </dgm:pt>
    <dgm:pt modelId="{D974787F-557E-4FD6-AAE0-64C2B9A0FCBC}" type="parTrans" cxnId="{3C305FAA-E50E-48C8-AE93-04FFE4AFDDFE}">
      <dgm:prSet/>
      <dgm:spPr/>
      <dgm:t>
        <a:bodyPr/>
        <a:lstStyle/>
        <a:p>
          <a:endParaRPr lang="en-US"/>
        </a:p>
      </dgm:t>
    </dgm:pt>
    <dgm:pt modelId="{2C6FDB09-0AB1-4E7A-BA8F-EB30EBA9D87B}" type="sibTrans" cxnId="{3C305FAA-E50E-48C8-AE93-04FFE4AFDDFE}">
      <dgm:prSet/>
      <dgm:spPr/>
      <dgm:t>
        <a:bodyPr/>
        <a:lstStyle/>
        <a:p>
          <a:endParaRPr lang="en-US"/>
        </a:p>
      </dgm:t>
    </dgm:pt>
    <dgm:pt modelId="{CC8F067C-9601-4747-BE3F-6DE811070DE6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1800" b="0" dirty="0"/>
            <a:t> </a:t>
          </a:r>
          <a:r>
            <a:rPr lang="en-US" sz="1800" b="0" dirty="0" err="1"/>
            <a:t>Xạ</a:t>
          </a:r>
          <a:r>
            <a:rPr lang="en-US" sz="1800" b="0" dirty="0"/>
            <a:t> </a:t>
          </a:r>
          <a:r>
            <a:rPr lang="en-US" sz="1800" b="0" dirty="0" err="1"/>
            <a:t>trị</a:t>
          </a:r>
          <a:r>
            <a:rPr lang="en-US" sz="1800" b="0" dirty="0"/>
            <a:t> (IMRT + IGRT)</a:t>
          </a:r>
        </a:p>
      </dgm:t>
    </dgm:pt>
    <dgm:pt modelId="{33637698-25A4-40B6-B801-2EA4F7A55150}" type="parTrans" cxnId="{659C409B-C2BD-4740-8A49-40B565EB24FB}">
      <dgm:prSet/>
      <dgm:spPr/>
      <dgm:t>
        <a:bodyPr/>
        <a:lstStyle/>
        <a:p>
          <a:endParaRPr lang="en-US"/>
        </a:p>
      </dgm:t>
    </dgm:pt>
    <dgm:pt modelId="{CC263149-11C1-48B3-9559-C99909C01BF4}" type="sibTrans" cxnId="{659C409B-C2BD-4740-8A49-40B565EB24FB}">
      <dgm:prSet/>
      <dgm:spPr/>
      <dgm:t>
        <a:bodyPr/>
        <a:lstStyle/>
        <a:p>
          <a:endParaRPr lang="en-US"/>
        </a:p>
      </dgm:t>
    </dgm:pt>
    <dgm:pt modelId="{4F4E790A-4A0F-442A-9226-8F1FD2E411DD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sz="2200" b="0" dirty="0"/>
            <a:t>pN1:</a:t>
          </a:r>
        </a:p>
      </dgm:t>
    </dgm:pt>
    <dgm:pt modelId="{4C1F0E3F-2EA6-4F4E-932B-5955023AC7F2}" type="parTrans" cxnId="{6E33F27E-64FA-4FFD-A949-439C441CB3E6}">
      <dgm:prSet/>
      <dgm:spPr/>
      <dgm:t>
        <a:bodyPr/>
        <a:lstStyle/>
        <a:p>
          <a:endParaRPr lang="en-US"/>
        </a:p>
      </dgm:t>
    </dgm:pt>
    <dgm:pt modelId="{A1F5845D-5381-42C3-B9A1-4E8D16E2CB9C}" type="sibTrans" cxnId="{6E33F27E-64FA-4FFD-A949-439C441CB3E6}">
      <dgm:prSet/>
      <dgm:spPr/>
      <dgm:t>
        <a:bodyPr/>
        <a:lstStyle/>
        <a:p>
          <a:endParaRPr lang="en-US"/>
        </a:p>
      </dgm:t>
    </dgm:pt>
    <dgm:pt modelId="{5E698130-4AC8-4EA5-8999-A045D59339B0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1800" b="0" dirty="0"/>
            <a:t>ADT</a:t>
          </a:r>
        </a:p>
      </dgm:t>
    </dgm:pt>
    <dgm:pt modelId="{D45755B8-6353-41C9-8549-E4DDB8291A25}" type="parTrans" cxnId="{33083B22-10B6-4DDE-A003-7844B2005A17}">
      <dgm:prSet/>
      <dgm:spPr/>
      <dgm:t>
        <a:bodyPr/>
        <a:lstStyle/>
        <a:p>
          <a:endParaRPr lang="en-US"/>
        </a:p>
      </dgm:t>
    </dgm:pt>
    <dgm:pt modelId="{9B631735-8BCF-456F-9BCE-BFA34899027B}" type="sibTrans" cxnId="{33083B22-10B6-4DDE-A003-7844B2005A17}">
      <dgm:prSet/>
      <dgm:spPr/>
      <dgm:t>
        <a:bodyPr/>
        <a:lstStyle/>
        <a:p>
          <a:endParaRPr lang="en-US"/>
        </a:p>
      </dgm:t>
    </dgm:pt>
    <dgm:pt modelId="{E5574D09-56A8-4782-B59F-12C214187747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1800" b="0" dirty="0"/>
            <a:t>ADT + </a:t>
          </a:r>
          <a:r>
            <a:rPr lang="en-US" sz="1800" b="0" dirty="0" err="1"/>
            <a:t>Xạ</a:t>
          </a:r>
          <a:r>
            <a:rPr lang="en-US" sz="1800" b="0" dirty="0"/>
            <a:t> </a:t>
          </a:r>
          <a:r>
            <a:rPr lang="en-US" sz="1800" b="0" dirty="0" err="1"/>
            <a:t>trị</a:t>
          </a:r>
          <a:r>
            <a:rPr lang="en-US" sz="1800" b="0" dirty="0"/>
            <a:t> (EBRT: IMRT + IGRT)</a:t>
          </a:r>
        </a:p>
      </dgm:t>
    </dgm:pt>
    <dgm:pt modelId="{AAE476B7-89AD-45CA-8310-CDF30BD47D02}" type="parTrans" cxnId="{08B10D70-79FA-4B57-95C2-AC88ECD85D9E}">
      <dgm:prSet/>
      <dgm:spPr/>
      <dgm:t>
        <a:bodyPr/>
        <a:lstStyle/>
        <a:p>
          <a:endParaRPr lang="en-US"/>
        </a:p>
      </dgm:t>
    </dgm:pt>
    <dgm:pt modelId="{294560A0-B06F-43E2-99C8-85DFEB6E08BE}" type="sibTrans" cxnId="{08B10D70-79FA-4B57-95C2-AC88ECD85D9E}">
      <dgm:prSet/>
      <dgm:spPr/>
      <dgm:t>
        <a:bodyPr/>
        <a:lstStyle/>
        <a:p>
          <a:endParaRPr lang="en-US"/>
        </a:p>
      </dgm:t>
    </dgm:pt>
    <dgm:pt modelId="{E7AC4572-4AE4-473E-849D-39A4AE49D29F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1800" b="0" dirty="0"/>
            <a:t>Observation (</a:t>
          </a:r>
          <a:r>
            <a:rPr lang="en-US" sz="1800" b="0" dirty="0" err="1"/>
            <a:t>eLND</a:t>
          </a:r>
          <a:r>
            <a:rPr lang="en-US" sz="1800" b="0" dirty="0"/>
            <a:t> (+</a:t>
          </a:r>
          <a:r>
            <a:rPr lang="en-US" sz="1800" b="0" dirty="0" err="1"/>
            <a:t>ve</a:t>
          </a:r>
          <a:r>
            <a:rPr lang="en-US" sz="1800" b="0" dirty="0"/>
            <a:t>) </a:t>
          </a:r>
          <a:r>
            <a:rPr lang="en-US" sz="18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≤ 2 nodes + PSA &lt; 0.1 ng/ml</a:t>
          </a:r>
          <a:r>
            <a:rPr lang="en-US" sz="1800" b="0" dirty="0"/>
            <a:t>)</a:t>
          </a:r>
        </a:p>
      </dgm:t>
    </dgm:pt>
    <dgm:pt modelId="{23F1FD5F-B038-4317-9BCE-EAC4CB7F9333}" type="parTrans" cxnId="{30F276E4-599C-4893-AAE2-7F5E026B4FA5}">
      <dgm:prSet/>
      <dgm:spPr/>
      <dgm:t>
        <a:bodyPr/>
        <a:lstStyle/>
        <a:p>
          <a:endParaRPr lang="en-US"/>
        </a:p>
      </dgm:t>
    </dgm:pt>
    <dgm:pt modelId="{B3F695A4-545D-440C-B089-FE693B9B6BC2}" type="sibTrans" cxnId="{30F276E4-599C-4893-AAE2-7F5E026B4FA5}">
      <dgm:prSet/>
      <dgm:spPr/>
      <dgm:t>
        <a:bodyPr/>
        <a:lstStyle/>
        <a:p>
          <a:endParaRPr lang="en-US"/>
        </a:p>
      </dgm:t>
    </dgm:pt>
    <dgm:pt modelId="{0899F478-3E3E-45F7-BBCF-95832563E957}">
      <dgm:prSet phldrT="[Text]" custT="1"/>
      <dgm:spPr/>
      <dgm:t>
        <a:bodyPr/>
        <a:lstStyle/>
        <a:p>
          <a:pPr>
            <a:buNone/>
          </a:pPr>
          <a:r>
            <a:rPr lang="en-US" sz="2200" b="1" dirty="0"/>
            <a:t>    </a:t>
          </a:r>
          <a:r>
            <a:rPr lang="en-US" sz="2200" b="1" dirty="0" err="1"/>
            <a:t>Mặc</a:t>
          </a:r>
          <a:r>
            <a:rPr lang="en-US" sz="2200" b="1" dirty="0"/>
            <a:t> </a:t>
          </a:r>
          <a:r>
            <a:rPr lang="en-US" sz="2200" b="1" dirty="0" err="1"/>
            <a:t>dù</a:t>
          </a:r>
          <a:r>
            <a:rPr lang="en-US" sz="2200" b="1" dirty="0"/>
            <a:t> </a:t>
          </a:r>
          <a:r>
            <a:rPr lang="en-US" sz="2200" b="1" dirty="0" err="1"/>
            <a:t>đã</a:t>
          </a:r>
          <a:r>
            <a:rPr lang="en-US" sz="2200" b="1" dirty="0"/>
            <a:t> </a:t>
          </a:r>
          <a:r>
            <a:rPr lang="en-US" sz="2200" b="1" dirty="0" err="1"/>
            <a:t>kiểm</a:t>
          </a:r>
          <a:r>
            <a:rPr lang="en-US" sz="2200" b="1" dirty="0"/>
            <a:t> </a:t>
          </a:r>
          <a:r>
            <a:rPr lang="en-US" sz="2200" b="1" dirty="0" err="1"/>
            <a:t>soát</a:t>
          </a:r>
          <a:r>
            <a:rPr lang="en-US" sz="2200" b="1" dirty="0"/>
            <a:t> </a:t>
          </a:r>
          <a:r>
            <a:rPr lang="en-US" sz="2200" b="1" dirty="0" err="1"/>
            <a:t>được</a:t>
          </a:r>
          <a:r>
            <a:rPr lang="en-US" sz="2200" b="1" dirty="0"/>
            <a:t> </a:t>
          </a:r>
          <a:r>
            <a:rPr lang="en-US" sz="2200" b="1" dirty="0" err="1"/>
            <a:t>ung</a:t>
          </a:r>
          <a:r>
            <a:rPr lang="en-US" sz="2200" b="1" dirty="0"/>
            <a:t> </a:t>
          </a:r>
          <a:r>
            <a:rPr lang="en-US" sz="2200" b="1" dirty="0" err="1"/>
            <a:t>thư</a:t>
          </a:r>
          <a:r>
            <a:rPr lang="en-US" sz="2200" b="1" dirty="0"/>
            <a:t> </a:t>
          </a:r>
          <a:r>
            <a:rPr lang="en-US" sz="2200" b="1" dirty="0" err="1"/>
            <a:t>rõ</a:t>
          </a:r>
          <a:r>
            <a:rPr lang="en-US" sz="2200" b="1" dirty="0"/>
            <a:t> </a:t>
          </a:r>
          <a:r>
            <a:rPr lang="en-US" sz="2200" b="1" dirty="0" err="1"/>
            <a:t>ràng</a:t>
          </a:r>
          <a:endParaRPr lang="en-US" sz="2200" b="0" dirty="0"/>
        </a:p>
      </dgm:t>
    </dgm:pt>
    <dgm:pt modelId="{7BE80BF0-ADFB-44AD-834D-8211ED57A9AC}" type="parTrans" cxnId="{9C3E7755-02DA-413D-9C5E-36E83B836064}">
      <dgm:prSet/>
      <dgm:spPr/>
      <dgm:t>
        <a:bodyPr/>
        <a:lstStyle/>
        <a:p>
          <a:endParaRPr lang="en-US"/>
        </a:p>
      </dgm:t>
    </dgm:pt>
    <dgm:pt modelId="{60E760F4-9CBD-4002-A737-D5AC34C39853}" type="sibTrans" cxnId="{9C3E7755-02DA-413D-9C5E-36E83B836064}">
      <dgm:prSet/>
      <dgm:spPr/>
      <dgm:t>
        <a:bodyPr/>
        <a:lstStyle/>
        <a:p>
          <a:endParaRPr lang="en-US"/>
        </a:p>
      </dgm:t>
    </dgm:pt>
    <dgm:pt modelId="{3C78B136-0779-4027-BEE6-B75F5BB1DEBF}" type="pres">
      <dgm:prSet presAssocID="{60314EAB-E14C-4297-969E-148E4C23F4AC}" presName="linear" presStyleCnt="0">
        <dgm:presLayoutVars>
          <dgm:animLvl val="lvl"/>
          <dgm:resizeHandles val="exact"/>
        </dgm:presLayoutVars>
      </dgm:prSet>
      <dgm:spPr/>
    </dgm:pt>
    <dgm:pt modelId="{4C0403E1-A964-4A68-9D4B-00CDE0007AA2}" type="pres">
      <dgm:prSet presAssocID="{3035F857-8430-4B8F-9EA3-F1DC356CE04E}" presName="parentText" presStyleLbl="node1" presStyleIdx="0" presStyleCnt="1" custScaleY="84077" custLinFactNeighborX="233" custLinFactNeighborY="-32797">
        <dgm:presLayoutVars>
          <dgm:chMax val="0"/>
          <dgm:bulletEnabled val="1"/>
        </dgm:presLayoutVars>
      </dgm:prSet>
      <dgm:spPr/>
    </dgm:pt>
    <dgm:pt modelId="{ADB0A8D9-BC12-413E-8DF3-1D0C1AEA177F}" type="pres">
      <dgm:prSet presAssocID="{3035F857-8430-4B8F-9EA3-F1DC356CE04E}" presName="childText" presStyleLbl="revTx" presStyleIdx="0" presStyleCnt="1" custScaleY="107439" custLinFactNeighborY="1869">
        <dgm:presLayoutVars>
          <dgm:bulletEnabled val="1"/>
        </dgm:presLayoutVars>
      </dgm:prSet>
      <dgm:spPr/>
    </dgm:pt>
  </dgm:ptLst>
  <dgm:cxnLst>
    <dgm:cxn modelId="{705E8812-63CA-4A12-9A2D-A0E7A2C31B37}" type="presOf" srcId="{4F4E790A-4A0F-442A-9226-8F1FD2E411DD}" destId="{ADB0A8D9-BC12-413E-8DF3-1D0C1AEA177F}" srcOrd="0" destOrd="5" presId="urn:microsoft.com/office/officeart/2005/8/layout/vList2"/>
    <dgm:cxn modelId="{AE492118-6771-4FCE-B182-6C66BF2DE55C}" type="presOf" srcId="{CC8F067C-9601-4747-BE3F-6DE811070DE6}" destId="{ADB0A8D9-BC12-413E-8DF3-1D0C1AEA177F}" srcOrd="0" destOrd="4" presId="urn:microsoft.com/office/officeart/2005/8/layout/vList2"/>
    <dgm:cxn modelId="{B17A4718-9C5B-4FD4-86DB-ECA3E2451129}" type="presOf" srcId="{E7AC4572-4AE4-473E-849D-39A4AE49D29F}" destId="{ADB0A8D9-BC12-413E-8DF3-1D0C1AEA177F}" srcOrd="0" destOrd="8" presId="urn:microsoft.com/office/officeart/2005/8/layout/vList2"/>
    <dgm:cxn modelId="{33083B22-10B6-4DDE-A003-7844B2005A17}" srcId="{4F4E790A-4A0F-442A-9226-8F1FD2E411DD}" destId="{5E698130-4AC8-4EA5-8999-A045D59339B0}" srcOrd="0" destOrd="0" parTransId="{D45755B8-6353-41C9-8549-E4DDB8291A25}" sibTransId="{9B631735-8BCF-456F-9BCE-BFA34899027B}"/>
    <dgm:cxn modelId="{08B10D70-79FA-4B57-95C2-AC88ECD85D9E}" srcId="{4F4E790A-4A0F-442A-9226-8F1FD2E411DD}" destId="{E5574D09-56A8-4782-B59F-12C214187747}" srcOrd="1" destOrd="0" parTransId="{AAE476B7-89AD-45CA-8310-CDF30BD47D02}" sibTransId="{294560A0-B06F-43E2-99C8-85DFEB6E08BE}"/>
    <dgm:cxn modelId="{9C3E7755-02DA-413D-9C5E-36E83B836064}" srcId="{3035F857-8430-4B8F-9EA3-F1DC356CE04E}" destId="{0899F478-3E3E-45F7-BBCF-95832563E957}" srcOrd="1" destOrd="0" parTransId="{7BE80BF0-ADFB-44AD-834D-8211ED57A9AC}" sibTransId="{60E760F4-9CBD-4002-A737-D5AC34C39853}"/>
    <dgm:cxn modelId="{96FA0659-3EEF-4F33-AEA5-F010C31B024D}" type="presOf" srcId="{E5574D09-56A8-4782-B59F-12C214187747}" destId="{ADB0A8D9-BC12-413E-8DF3-1D0C1AEA177F}" srcOrd="0" destOrd="7" presId="urn:microsoft.com/office/officeart/2005/8/layout/vList2"/>
    <dgm:cxn modelId="{6E33F27E-64FA-4FFD-A949-439C441CB3E6}" srcId="{3035F857-8430-4B8F-9EA3-F1DC356CE04E}" destId="{4F4E790A-4A0F-442A-9226-8F1FD2E411DD}" srcOrd="4" destOrd="0" parTransId="{4C1F0E3F-2EA6-4F4E-932B-5955023AC7F2}" sibTransId="{A1F5845D-5381-42C3-B9A1-4E8D16E2CB9C}"/>
    <dgm:cxn modelId="{A02B4581-DB38-4468-8B61-5C5B25F28A59}" type="presOf" srcId="{3035F857-8430-4B8F-9EA3-F1DC356CE04E}" destId="{4C0403E1-A964-4A68-9D4B-00CDE0007AA2}" srcOrd="0" destOrd="0" presId="urn:microsoft.com/office/officeart/2005/8/layout/vList2"/>
    <dgm:cxn modelId="{35636093-231C-4D92-AECC-70206F6B6E81}" srcId="{3035F857-8430-4B8F-9EA3-F1DC356CE04E}" destId="{F961C2EE-302B-4DDB-A45F-C98A1A2CAAAF}" srcOrd="0" destOrd="0" parTransId="{09FBE7CA-E2D9-442A-ABDE-0B8478983868}" sibTransId="{374F4CAD-0164-457F-9165-BACA4803CAD1}"/>
    <dgm:cxn modelId="{968A5298-A197-44E4-9F93-98F94247BC05}" srcId="{3035F857-8430-4B8F-9EA3-F1DC356CE04E}" destId="{4CA050C6-34FE-404D-A459-0DEB01A6E22F}" srcOrd="2" destOrd="0" parTransId="{E6C64FA6-B72A-4EF6-8A63-1B5856BDE0EE}" sibTransId="{9AF847A3-316D-4E50-87F3-114995489564}"/>
    <dgm:cxn modelId="{659C409B-C2BD-4740-8A49-40B565EB24FB}" srcId="{4372B742-0339-4B64-8CC8-2B0D7148375E}" destId="{CC8F067C-9601-4747-BE3F-6DE811070DE6}" srcOrd="0" destOrd="0" parTransId="{33637698-25A4-40B6-B801-2EA4F7A55150}" sibTransId="{CC263149-11C1-48B3-9559-C99909C01BF4}"/>
    <dgm:cxn modelId="{482C0DA7-65BB-42A6-BDC2-0B8FD155F29E}" type="presOf" srcId="{0899F478-3E3E-45F7-BBCF-95832563E957}" destId="{ADB0A8D9-BC12-413E-8DF3-1D0C1AEA177F}" srcOrd="0" destOrd="1" presId="urn:microsoft.com/office/officeart/2005/8/layout/vList2"/>
    <dgm:cxn modelId="{3C305FAA-E50E-48C8-AE93-04FFE4AFDDFE}" srcId="{3035F857-8430-4B8F-9EA3-F1DC356CE04E}" destId="{4372B742-0339-4B64-8CC8-2B0D7148375E}" srcOrd="3" destOrd="0" parTransId="{D974787F-557E-4FD6-AAE0-64C2B9A0FCBC}" sibTransId="{2C6FDB09-0AB1-4E7A-BA8F-EB30EBA9D87B}"/>
    <dgm:cxn modelId="{C1EE9CBF-BE9C-4020-B277-B80147A974EB}" type="presOf" srcId="{5E698130-4AC8-4EA5-8999-A045D59339B0}" destId="{ADB0A8D9-BC12-413E-8DF3-1D0C1AEA177F}" srcOrd="0" destOrd="6" presId="urn:microsoft.com/office/officeart/2005/8/layout/vList2"/>
    <dgm:cxn modelId="{F3C35ECD-810D-4DC5-9A7C-58E402EB569C}" type="presOf" srcId="{4CA050C6-34FE-404D-A459-0DEB01A6E22F}" destId="{ADB0A8D9-BC12-413E-8DF3-1D0C1AEA177F}" srcOrd="0" destOrd="2" presId="urn:microsoft.com/office/officeart/2005/8/layout/vList2"/>
    <dgm:cxn modelId="{F2CFC9D1-4A67-4264-8742-C822FEC85997}" type="presOf" srcId="{60314EAB-E14C-4297-969E-148E4C23F4AC}" destId="{3C78B136-0779-4027-BEE6-B75F5BB1DEBF}" srcOrd="0" destOrd="0" presId="urn:microsoft.com/office/officeart/2005/8/layout/vList2"/>
    <dgm:cxn modelId="{DEA99BD6-D3EC-417D-A6AA-D5663B7CF0DD}" type="presOf" srcId="{F961C2EE-302B-4DDB-A45F-C98A1A2CAAAF}" destId="{ADB0A8D9-BC12-413E-8DF3-1D0C1AEA177F}" srcOrd="0" destOrd="0" presId="urn:microsoft.com/office/officeart/2005/8/layout/vList2"/>
    <dgm:cxn modelId="{8AB92DDA-2FC6-49DF-904A-3AA44C62FA5A}" srcId="{60314EAB-E14C-4297-969E-148E4C23F4AC}" destId="{3035F857-8430-4B8F-9EA3-F1DC356CE04E}" srcOrd="0" destOrd="0" parTransId="{BDF94FF4-A050-4411-B60F-F4E823812B48}" sibTransId="{409C5021-B4C3-427F-A858-81A88D3B1280}"/>
    <dgm:cxn modelId="{30F276E4-599C-4893-AAE2-7F5E026B4FA5}" srcId="{4F4E790A-4A0F-442A-9226-8F1FD2E411DD}" destId="{E7AC4572-4AE4-473E-849D-39A4AE49D29F}" srcOrd="2" destOrd="0" parTransId="{23F1FD5F-B038-4317-9BCE-EAC4CB7F9333}" sibTransId="{B3F695A4-545D-440C-B089-FE693B9B6BC2}"/>
    <dgm:cxn modelId="{39589CF3-48A9-468F-A8A1-29CB0AE0F546}" type="presOf" srcId="{4372B742-0339-4B64-8CC8-2B0D7148375E}" destId="{ADB0A8D9-BC12-413E-8DF3-1D0C1AEA177F}" srcOrd="0" destOrd="3" presId="urn:microsoft.com/office/officeart/2005/8/layout/vList2"/>
    <dgm:cxn modelId="{DD81A645-76F3-4166-958A-15A313230B4F}" type="presParOf" srcId="{3C78B136-0779-4027-BEE6-B75F5BB1DEBF}" destId="{4C0403E1-A964-4A68-9D4B-00CDE0007AA2}" srcOrd="0" destOrd="0" presId="urn:microsoft.com/office/officeart/2005/8/layout/vList2"/>
    <dgm:cxn modelId="{43A8A08D-5D62-4D83-AF8F-57C0CF30DCF5}" type="presParOf" srcId="{3C78B136-0779-4027-BEE6-B75F5BB1DEBF}" destId="{ADB0A8D9-BC12-413E-8DF3-1D0C1AEA177F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0314EAB-E14C-4297-969E-148E4C23F4AC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035F857-8430-4B8F-9EA3-F1DC356CE04E}">
      <dgm:prSet phldrT="[Text]" custT="1"/>
      <dgm:spPr>
        <a:solidFill>
          <a:srgbClr val="C00000"/>
        </a:solidFill>
      </dgm:spPr>
      <dgm:t>
        <a:bodyPr/>
        <a:lstStyle/>
        <a:p>
          <a:pPr algn="ctr">
            <a:spcAft>
              <a:spcPts val="600"/>
            </a:spcAft>
          </a:pPr>
          <a:r>
            <a:rPr lang="en-US" sz="2800" spc="-90" baseline="0" dirty="0"/>
            <a:t>Salvage therapy</a:t>
          </a:r>
          <a:endParaRPr lang="en-US" sz="2800" dirty="0"/>
        </a:p>
      </dgm:t>
    </dgm:pt>
    <dgm:pt modelId="{BDF94FF4-A050-4411-B60F-F4E823812B48}" type="parTrans" cxnId="{8AB92DDA-2FC6-49DF-904A-3AA44C62FA5A}">
      <dgm:prSet/>
      <dgm:spPr/>
      <dgm:t>
        <a:bodyPr/>
        <a:lstStyle/>
        <a:p>
          <a:endParaRPr lang="en-US"/>
        </a:p>
      </dgm:t>
    </dgm:pt>
    <dgm:pt modelId="{409C5021-B4C3-427F-A858-81A88D3B1280}" type="sibTrans" cxnId="{8AB92DDA-2FC6-49DF-904A-3AA44C62FA5A}">
      <dgm:prSet/>
      <dgm:spPr/>
      <dgm:t>
        <a:bodyPr/>
        <a:lstStyle/>
        <a:p>
          <a:endParaRPr lang="en-US"/>
        </a:p>
      </dgm:t>
    </dgm:pt>
    <dgm:pt modelId="{F961C2EE-302B-4DDB-A45F-C98A1A2CAAAF}">
      <dgm:prSet phldrT="[Text]" custT="1"/>
      <dgm:spPr/>
      <dgm:t>
        <a:bodyPr/>
        <a:lstStyle/>
        <a:p>
          <a:r>
            <a:rPr lang="en-US" sz="2200" b="0" dirty="0" err="1"/>
            <a:t>Điều</a:t>
          </a:r>
          <a:r>
            <a:rPr lang="en-US" sz="2200" b="0" dirty="0"/>
            <a:t> </a:t>
          </a:r>
          <a:r>
            <a:rPr lang="en-US" sz="2200" b="0" dirty="0" err="1"/>
            <a:t>trị</a:t>
          </a:r>
          <a:r>
            <a:rPr lang="en-US" sz="2200" b="0" dirty="0"/>
            <a:t> </a:t>
          </a:r>
          <a:r>
            <a:rPr lang="en-US" sz="2200" b="0" dirty="0" err="1"/>
            <a:t>chính</a:t>
          </a:r>
          <a:r>
            <a:rPr lang="en-US" sz="2200" b="0" dirty="0"/>
            <a:t> </a:t>
          </a:r>
          <a:r>
            <a:rPr lang="en-US" sz="2200" b="0" dirty="0" err="1"/>
            <a:t>cho</a:t>
          </a:r>
          <a:r>
            <a:rPr lang="en-US" sz="2200" b="0" dirty="0"/>
            <a:t> </a:t>
          </a:r>
          <a:r>
            <a:rPr lang="en-US" sz="2200" b="0" dirty="0" err="1"/>
            <a:t>ung</a:t>
          </a:r>
          <a:r>
            <a:rPr lang="en-US" sz="2200" b="0" dirty="0"/>
            <a:t> </a:t>
          </a:r>
          <a:r>
            <a:rPr lang="en-US" sz="2200" b="0" dirty="0" err="1"/>
            <a:t>thư</a:t>
          </a:r>
          <a:r>
            <a:rPr lang="en-US" sz="2200" b="0" dirty="0"/>
            <a:t> </a:t>
          </a:r>
          <a:r>
            <a:rPr lang="en-US" sz="2200" b="0" dirty="0" err="1"/>
            <a:t>tái</a:t>
          </a:r>
          <a:r>
            <a:rPr lang="en-US" sz="2200" b="0" dirty="0"/>
            <a:t> </a:t>
          </a:r>
          <a:r>
            <a:rPr lang="en-US" sz="2200" b="0" dirty="0" err="1"/>
            <a:t>phát</a:t>
          </a:r>
          <a:endParaRPr lang="en-US" sz="2200" b="0" dirty="0"/>
        </a:p>
      </dgm:t>
    </dgm:pt>
    <dgm:pt modelId="{09FBE7CA-E2D9-442A-ABDE-0B8478983868}" type="parTrans" cxnId="{35636093-231C-4D92-AECC-70206F6B6E81}">
      <dgm:prSet/>
      <dgm:spPr/>
      <dgm:t>
        <a:bodyPr/>
        <a:lstStyle/>
        <a:p>
          <a:endParaRPr lang="en-US"/>
        </a:p>
      </dgm:t>
    </dgm:pt>
    <dgm:pt modelId="{374F4CAD-0164-457F-9165-BACA4803CAD1}" type="sibTrans" cxnId="{35636093-231C-4D92-AECC-70206F6B6E81}">
      <dgm:prSet/>
      <dgm:spPr/>
      <dgm:t>
        <a:bodyPr/>
        <a:lstStyle/>
        <a:p>
          <a:endParaRPr lang="en-US"/>
        </a:p>
      </dgm:t>
    </dgm:pt>
    <dgm:pt modelId="{4372B742-0339-4B64-8CC8-2B0D7148375E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sz="2200" b="1" dirty="0" err="1"/>
            <a:t>Tái</a:t>
          </a:r>
          <a:r>
            <a:rPr lang="en-US" sz="2200" b="1" dirty="0"/>
            <a:t> </a:t>
          </a:r>
          <a:r>
            <a:rPr lang="en-US" sz="2200" b="1" dirty="0" err="1"/>
            <a:t>phát</a:t>
          </a:r>
          <a:r>
            <a:rPr lang="en-US" sz="2200" b="1" dirty="0"/>
            <a:t> </a:t>
          </a:r>
          <a:r>
            <a:rPr lang="en-US" sz="2200" b="1" dirty="0" err="1"/>
            <a:t>sinh</a:t>
          </a:r>
          <a:r>
            <a:rPr lang="en-US" sz="2200" b="1" dirty="0"/>
            <a:t> </a:t>
          </a:r>
          <a:r>
            <a:rPr lang="en-US" sz="2200" b="1" dirty="0" err="1"/>
            <a:t>hóa</a:t>
          </a:r>
          <a:r>
            <a:rPr lang="en-US" sz="2200" b="1" dirty="0"/>
            <a:t>:</a:t>
          </a:r>
        </a:p>
      </dgm:t>
    </dgm:pt>
    <dgm:pt modelId="{D974787F-557E-4FD6-AAE0-64C2B9A0FCBC}" type="parTrans" cxnId="{3C305FAA-E50E-48C8-AE93-04FFE4AFDDFE}">
      <dgm:prSet/>
      <dgm:spPr/>
      <dgm:t>
        <a:bodyPr/>
        <a:lstStyle/>
        <a:p>
          <a:endParaRPr lang="en-US"/>
        </a:p>
      </dgm:t>
    </dgm:pt>
    <dgm:pt modelId="{2C6FDB09-0AB1-4E7A-BA8F-EB30EBA9D87B}" type="sibTrans" cxnId="{3C305FAA-E50E-48C8-AE93-04FFE4AFDDFE}">
      <dgm:prSet/>
      <dgm:spPr/>
      <dgm:t>
        <a:bodyPr/>
        <a:lstStyle/>
        <a:p>
          <a:endParaRPr lang="en-US"/>
        </a:p>
      </dgm:t>
    </dgm:pt>
    <dgm:pt modelId="{4F4E790A-4A0F-442A-9226-8F1FD2E411DD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sz="2200" b="1" dirty="0"/>
            <a:t>Tái </a:t>
          </a:r>
          <a:r>
            <a:rPr lang="en-US" sz="2200" b="1" dirty="0" err="1"/>
            <a:t>phát</a:t>
          </a:r>
          <a:r>
            <a:rPr lang="en-US" sz="2200" b="1" dirty="0"/>
            <a:t> </a:t>
          </a:r>
          <a:r>
            <a:rPr lang="en-US" sz="2200" b="1" dirty="0" err="1"/>
            <a:t>tại</a:t>
          </a:r>
          <a:r>
            <a:rPr lang="en-US" sz="2200" b="1" dirty="0"/>
            <a:t> </a:t>
          </a:r>
          <a:r>
            <a:rPr lang="en-US" sz="2200" b="1" dirty="0" err="1"/>
            <a:t>vùng</a:t>
          </a:r>
          <a:r>
            <a:rPr lang="en-US" sz="2200" b="1" dirty="0"/>
            <a:t>:</a:t>
          </a:r>
        </a:p>
      </dgm:t>
    </dgm:pt>
    <dgm:pt modelId="{4C1F0E3F-2EA6-4F4E-932B-5955023AC7F2}" type="parTrans" cxnId="{6E33F27E-64FA-4FFD-A949-439C441CB3E6}">
      <dgm:prSet/>
      <dgm:spPr/>
      <dgm:t>
        <a:bodyPr/>
        <a:lstStyle/>
        <a:p>
          <a:endParaRPr lang="en-US"/>
        </a:p>
      </dgm:t>
    </dgm:pt>
    <dgm:pt modelId="{A1F5845D-5381-42C3-B9A1-4E8D16E2CB9C}" type="sibTrans" cxnId="{6E33F27E-64FA-4FFD-A949-439C441CB3E6}">
      <dgm:prSet/>
      <dgm:spPr/>
      <dgm:t>
        <a:bodyPr/>
        <a:lstStyle/>
        <a:p>
          <a:endParaRPr lang="en-US"/>
        </a:p>
      </dgm:t>
    </dgm:pt>
    <dgm:pt modelId="{E5574D09-56A8-4782-B59F-12C214187747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1800" b="0" dirty="0"/>
            <a:t> Stereotactic ablative radiotherapy (SABR) Metastasis-directed therapy (MDT)</a:t>
          </a:r>
        </a:p>
      </dgm:t>
    </dgm:pt>
    <dgm:pt modelId="{AAE476B7-89AD-45CA-8310-CDF30BD47D02}" type="parTrans" cxnId="{08B10D70-79FA-4B57-95C2-AC88ECD85D9E}">
      <dgm:prSet/>
      <dgm:spPr/>
      <dgm:t>
        <a:bodyPr/>
        <a:lstStyle/>
        <a:p>
          <a:endParaRPr lang="en-US"/>
        </a:p>
      </dgm:t>
    </dgm:pt>
    <dgm:pt modelId="{294560A0-B06F-43E2-99C8-85DFEB6E08BE}" type="sibTrans" cxnId="{08B10D70-79FA-4B57-95C2-AC88ECD85D9E}">
      <dgm:prSet/>
      <dgm:spPr/>
      <dgm:t>
        <a:bodyPr/>
        <a:lstStyle/>
        <a:p>
          <a:endParaRPr lang="en-US"/>
        </a:p>
      </dgm:t>
    </dgm:pt>
    <dgm:pt modelId="{13CE420F-7CBC-45F3-9B21-BE0D3E241EED}">
      <dgm:prSet phldrT="[Text]" custT="1"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sz="1800" b="0" dirty="0"/>
            <a:t>PSA </a:t>
          </a:r>
          <a:r>
            <a:rPr lang="nn-NO" sz="1800" b="0" dirty="0"/>
            <a:t>≥ 0.2 ng/ml (sau phẫu thuật cắt TTL tận gốc)</a:t>
          </a:r>
          <a:endParaRPr lang="en-US" sz="1800" b="0" dirty="0"/>
        </a:p>
      </dgm:t>
    </dgm:pt>
    <dgm:pt modelId="{BDDD1575-C5CE-4A69-913A-241EAA628178}" type="parTrans" cxnId="{F11D6EDF-8CCC-4D66-B30C-C442CFF0D5BC}">
      <dgm:prSet/>
      <dgm:spPr/>
      <dgm:t>
        <a:bodyPr/>
        <a:lstStyle/>
        <a:p>
          <a:endParaRPr lang="en-US"/>
        </a:p>
      </dgm:t>
    </dgm:pt>
    <dgm:pt modelId="{72135CF6-3F95-401E-A6EB-194D90EF3713}" type="sibTrans" cxnId="{F11D6EDF-8CCC-4D66-B30C-C442CFF0D5BC}">
      <dgm:prSet/>
      <dgm:spPr/>
      <dgm:t>
        <a:bodyPr/>
        <a:lstStyle/>
        <a:p>
          <a:endParaRPr lang="en-US"/>
        </a:p>
      </dgm:t>
    </dgm:pt>
    <dgm:pt modelId="{D972C966-98B0-47E3-98A0-D7FAAD1AAFC4}">
      <dgm:prSet custT="1"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sz="1800" b="0" dirty="0"/>
            <a:t>PSA &lt; 0.2: PSA </a:t>
          </a:r>
          <a:r>
            <a:rPr lang="en-US" sz="1800" b="0" dirty="0" err="1"/>
            <a:t>đang</a:t>
          </a:r>
          <a:r>
            <a:rPr lang="en-US" sz="1800" b="0" dirty="0"/>
            <a:t> </a:t>
          </a:r>
          <a:r>
            <a:rPr lang="en-US" sz="1800" b="0" dirty="0" err="1"/>
            <a:t>tăng</a:t>
          </a:r>
          <a:endParaRPr lang="en-US" sz="1800" b="0" dirty="0"/>
        </a:p>
      </dgm:t>
    </dgm:pt>
    <dgm:pt modelId="{35F564D3-49B2-4FEF-9A23-C29AD6A0B0F1}" type="parTrans" cxnId="{6CE0CB7A-8146-4503-8670-EE061094510E}">
      <dgm:prSet/>
      <dgm:spPr/>
      <dgm:t>
        <a:bodyPr/>
        <a:lstStyle/>
        <a:p>
          <a:endParaRPr lang="en-US"/>
        </a:p>
      </dgm:t>
    </dgm:pt>
    <dgm:pt modelId="{DC7A516C-4046-46A2-B5B1-9C2C9F88FA44}" type="sibTrans" cxnId="{6CE0CB7A-8146-4503-8670-EE061094510E}">
      <dgm:prSet/>
      <dgm:spPr/>
      <dgm:t>
        <a:bodyPr/>
        <a:lstStyle/>
        <a:p>
          <a:endParaRPr lang="en-US"/>
        </a:p>
      </dgm:t>
    </dgm:pt>
    <dgm:pt modelId="{B0FBC70B-E31B-42D7-8801-F27C8AD1C1DF}">
      <dgm:prSet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1800" b="0" dirty="0"/>
            <a:t> </a:t>
          </a:r>
          <a:r>
            <a:rPr lang="en-US" sz="1800" b="0" dirty="0" err="1"/>
            <a:t>Xạ</a:t>
          </a:r>
          <a:r>
            <a:rPr lang="en-US" sz="1800" b="0" dirty="0"/>
            <a:t> </a:t>
          </a:r>
          <a:r>
            <a:rPr lang="en-US" sz="1800" b="0" dirty="0" err="1"/>
            <a:t>trị</a:t>
          </a:r>
          <a:r>
            <a:rPr lang="en-US" sz="1800" b="0" dirty="0"/>
            <a:t> </a:t>
          </a:r>
          <a:r>
            <a:rPr lang="en-US" sz="1800" b="0" dirty="0" err="1"/>
            <a:t>cứu</a:t>
          </a:r>
          <a:r>
            <a:rPr lang="en-US" sz="1800" b="0" dirty="0"/>
            <a:t> </a:t>
          </a:r>
          <a:r>
            <a:rPr lang="en-US" sz="1800" b="0" dirty="0" err="1"/>
            <a:t>vớt</a:t>
          </a:r>
          <a:r>
            <a:rPr lang="en-US" sz="1800" b="0" dirty="0"/>
            <a:t> ± ADT (High risk)</a:t>
          </a:r>
        </a:p>
      </dgm:t>
    </dgm:pt>
    <dgm:pt modelId="{829D3A71-FAD1-4638-B5B1-5FAB8F42E408}" type="parTrans" cxnId="{9CB5E539-48D3-4BB8-84B8-CDA2EA8C0FAA}">
      <dgm:prSet/>
      <dgm:spPr/>
      <dgm:t>
        <a:bodyPr/>
        <a:lstStyle/>
        <a:p>
          <a:endParaRPr lang="en-US"/>
        </a:p>
      </dgm:t>
    </dgm:pt>
    <dgm:pt modelId="{D4015F78-24A6-4E68-A424-5D2725D5C3B9}" type="sibTrans" cxnId="{9CB5E539-48D3-4BB8-84B8-CDA2EA8C0FAA}">
      <dgm:prSet/>
      <dgm:spPr/>
      <dgm:t>
        <a:bodyPr/>
        <a:lstStyle/>
        <a:p>
          <a:endParaRPr lang="en-US"/>
        </a:p>
      </dgm:t>
    </dgm:pt>
    <dgm:pt modelId="{1AAA0165-EEE6-40B0-BEC4-ACE43BACA4AB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sz="2200" b="1" dirty="0"/>
            <a:t>Di </a:t>
          </a:r>
          <a:r>
            <a:rPr lang="en-US" sz="2200" b="1" dirty="0" err="1"/>
            <a:t>căn</a:t>
          </a:r>
          <a:r>
            <a:rPr lang="en-US" sz="2200" b="1" dirty="0"/>
            <a:t> xa</a:t>
          </a:r>
        </a:p>
      </dgm:t>
    </dgm:pt>
    <dgm:pt modelId="{1D8E32AE-A86C-459F-9C1C-54D4DBD78ABD}" type="parTrans" cxnId="{EB06CC7F-D89C-4989-BD70-EDA5DAB0E982}">
      <dgm:prSet/>
      <dgm:spPr/>
      <dgm:t>
        <a:bodyPr/>
        <a:lstStyle/>
        <a:p>
          <a:endParaRPr lang="en-US"/>
        </a:p>
      </dgm:t>
    </dgm:pt>
    <dgm:pt modelId="{E0031BC5-4C9B-4035-99CC-BFC2D7D088D7}" type="sibTrans" cxnId="{EB06CC7F-D89C-4989-BD70-EDA5DAB0E982}">
      <dgm:prSet/>
      <dgm:spPr/>
      <dgm:t>
        <a:bodyPr/>
        <a:lstStyle/>
        <a:p>
          <a:endParaRPr lang="en-US"/>
        </a:p>
      </dgm:t>
    </dgm:pt>
    <dgm:pt modelId="{B1CB704A-ABD9-4400-B7D1-3CC65123A2C3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1800" b="0" dirty="0"/>
            <a:t> </a:t>
          </a:r>
          <a:r>
            <a:rPr lang="en-US" sz="1800" b="0" dirty="0" err="1"/>
            <a:t>Xạ</a:t>
          </a:r>
          <a:r>
            <a:rPr lang="en-US" sz="1800" b="0" dirty="0"/>
            <a:t> </a:t>
          </a:r>
          <a:r>
            <a:rPr lang="en-US" sz="1800" b="0" dirty="0" err="1"/>
            <a:t>trị</a:t>
          </a:r>
          <a:r>
            <a:rPr lang="en-US" sz="1800" b="0" dirty="0"/>
            <a:t> </a:t>
          </a:r>
          <a:r>
            <a:rPr lang="en-US" sz="1800" b="0" dirty="0" err="1"/>
            <a:t>cứu</a:t>
          </a:r>
          <a:r>
            <a:rPr lang="en-US" sz="1800" b="0" dirty="0"/>
            <a:t> </a:t>
          </a:r>
          <a:r>
            <a:rPr lang="en-US" sz="1800" b="0" dirty="0" err="1"/>
            <a:t>vớt</a:t>
          </a:r>
          <a:r>
            <a:rPr lang="en-US" sz="1800" b="0" dirty="0"/>
            <a:t> + ADT</a:t>
          </a:r>
        </a:p>
      </dgm:t>
    </dgm:pt>
    <dgm:pt modelId="{82186A13-478C-4E48-917E-6A5042529895}" type="parTrans" cxnId="{359DE1AC-F01E-4CC4-9776-F26DA778A103}">
      <dgm:prSet/>
      <dgm:spPr/>
      <dgm:t>
        <a:bodyPr/>
        <a:lstStyle/>
        <a:p>
          <a:endParaRPr lang="en-US"/>
        </a:p>
      </dgm:t>
    </dgm:pt>
    <dgm:pt modelId="{3CECB0F9-FBB2-4738-9FB5-9D36DFDE340D}" type="sibTrans" cxnId="{359DE1AC-F01E-4CC4-9776-F26DA778A103}">
      <dgm:prSet/>
      <dgm:spPr/>
      <dgm:t>
        <a:bodyPr/>
        <a:lstStyle/>
        <a:p>
          <a:endParaRPr lang="en-US"/>
        </a:p>
      </dgm:t>
    </dgm:pt>
    <dgm:pt modelId="{3C785B11-4F18-4126-A362-4E1A50BEB2F6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1800" b="0" dirty="0"/>
            <a:t> </a:t>
          </a:r>
          <a:r>
            <a:rPr lang="en-US" sz="1800" b="0" dirty="0" err="1"/>
            <a:t>Điều</a:t>
          </a:r>
          <a:r>
            <a:rPr lang="en-US" sz="1800" b="0" dirty="0"/>
            <a:t> </a:t>
          </a:r>
          <a:r>
            <a:rPr lang="en-US" sz="1800" b="0" dirty="0" err="1"/>
            <a:t>trị</a:t>
          </a:r>
          <a:r>
            <a:rPr lang="en-US" sz="1800" b="0" dirty="0"/>
            <a:t> </a:t>
          </a:r>
          <a:r>
            <a:rPr lang="en-US" sz="1800" b="0" dirty="0" err="1"/>
            <a:t>toàn</a:t>
          </a:r>
          <a:r>
            <a:rPr lang="en-US" sz="1800" b="0" dirty="0"/>
            <a:t> </a:t>
          </a:r>
          <a:r>
            <a:rPr lang="en-US" sz="1800" b="0" dirty="0" err="1"/>
            <a:t>thân</a:t>
          </a:r>
          <a:endParaRPr lang="en-US" sz="1800" b="0" dirty="0"/>
        </a:p>
      </dgm:t>
    </dgm:pt>
    <dgm:pt modelId="{8B8B6AE5-FE34-4912-9ECC-2CD11E4D1CD1}" type="parTrans" cxnId="{7CBA08BA-D069-4D35-8DD5-15326194C68B}">
      <dgm:prSet/>
      <dgm:spPr/>
      <dgm:t>
        <a:bodyPr/>
        <a:lstStyle/>
        <a:p>
          <a:endParaRPr lang="en-US"/>
        </a:p>
      </dgm:t>
    </dgm:pt>
    <dgm:pt modelId="{0152A378-01C6-4487-A983-4EB5F5C21F6A}" type="sibTrans" cxnId="{7CBA08BA-D069-4D35-8DD5-15326194C68B}">
      <dgm:prSet/>
      <dgm:spPr/>
      <dgm:t>
        <a:bodyPr/>
        <a:lstStyle/>
        <a:p>
          <a:endParaRPr lang="en-US"/>
        </a:p>
      </dgm:t>
    </dgm:pt>
    <dgm:pt modelId="{3C78B136-0779-4027-BEE6-B75F5BB1DEBF}" type="pres">
      <dgm:prSet presAssocID="{60314EAB-E14C-4297-969E-148E4C23F4AC}" presName="linear" presStyleCnt="0">
        <dgm:presLayoutVars>
          <dgm:animLvl val="lvl"/>
          <dgm:resizeHandles val="exact"/>
        </dgm:presLayoutVars>
      </dgm:prSet>
      <dgm:spPr/>
    </dgm:pt>
    <dgm:pt modelId="{4C0403E1-A964-4A68-9D4B-00CDE0007AA2}" type="pres">
      <dgm:prSet presAssocID="{3035F857-8430-4B8F-9EA3-F1DC356CE04E}" presName="parentText" presStyleLbl="node1" presStyleIdx="0" presStyleCnt="1" custScaleY="76056" custLinFactNeighborX="-567" custLinFactNeighborY="-9303">
        <dgm:presLayoutVars>
          <dgm:chMax val="0"/>
          <dgm:bulletEnabled val="1"/>
        </dgm:presLayoutVars>
      </dgm:prSet>
      <dgm:spPr/>
    </dgm:pt>
    <dgm:pt modelId="{ADB0A8D9-BC12-413E-8DF3-1D0C1AEA177F}" type="pres">
      <dgm:prSet presAssocID="{3035F857-8430-4B8F-9EA3-F1DC356CE04E}" presName="childText" presStyleLbl="revTx" presStyleIdx="0" presStyleCnt="1" custScaleY="107439" custLinFactNeighborX="39" custLinFactNeighborY="14269">
        <dgm:presLayoutVars>
          <dgm:bulletEnabled val="1"/>
        </dgm:presLayoutVars>
      </dgm:prSet>
      <dgm:spPr/>
    </dgm:pt>
  </dgm:ptLst>
  <dgm:cxnLst>
    <dgm:cxn modelId="{7EFF5A0F-42BA-4DB8-9001-2E56362D8566}" type="presOf" srcId="{3C785B11-4F18-4126-A362-4E1A50BEB2F6}" destId="{ADB0A8D9-BC12-413E-8DF3-1D0C1AEA177F}" srcOrd="0" destOrd="9" presId="urn:microsoft.com/office/officeart/2005/8/layout/vList2"/>
    <dgm:cxn modelId="{705E8812-63CA-4A12-9A2D-A0E7A2C31B37}" type="presOf" srcId="{4F4E790A-4A0F-442A-9226-8F1FD2E411DD}" destId="{ADB0A8D9-BC12-413E-8DF3-1D0C1AEA177F}" srcOrd="0" destOrd="5" presId="urn:microsoft.com/office/officeart/2005/8/layout/vList2"/>
    <dgm:cxn modelId="{9663D914-882A-4FB3-A892-14906861999C}" type="presOf" srcId="{1AAA0165-EEE6-40B0-BEC4-ACE43BACA4AB}" destId="{ADB0A8D9-BC12-413E-8DF3-1D0C1AEA177F}" srcOrd="0" destOrd="7" presId="urn:microsoft.com/office/officeart/2005/8/layout/vList2"/>
    <dgm:cxn modelId="{10BA2B2A-B4BE-487B-BF64-BC656B0EDB49}" type="presOf" srcId="{D972C966-98B0-47E3-98A0-D7FAAD1AAFC4}" destId="{ADB0A8D9-BC12-413E-8DF3-1D0C1AEA177F}" srcOrd="0" destOrd="3" presId="urn:microsoft.com/office/officeart/2005/8/layout/vList2"/>
    <dgm:cxn modelId="{9CB5E539-48D3-4BB8-84B8-CDA2EA8C0FAA}" srcId="{4372B742-0339-4B64-8CC8-2B0D7148375E}" destId="{B0FBC70B-E31B-42D7-8801-F27C8AD1C1DF}" srcOrd="2" destOrd="0" parTransId="{829D3A71-FAD1-4638-B5B1-5FAB8F42E408}" sibTransId="{D4015F78-24A6-4E68-A424-5D2725D5C3B9}"/>
    <dgm:cxn modelId="{08B10D70-79FA-4B57-95C2-AC88ECD85D9E}" srcId="{1AAA0165-EEE6-40B0-BEC4-ACE43BACA4AB}" destId="{E5574D09-56A8-4782-B59F-12C214187747}" srcOrd="0" destOrd="0" parTransId="{AAE476B7-89AD-45CA-8310-CDF30BD47D02}" sibTransId="{294560A0-B06F-43E2-99C8-85DFEB6E08BE}"/>
    <dgm:cxn modelId="{1CFB0F71-7135-4E56-B89F-3E68D90DD1B0}" type="presOf" srcId="{B1CB704A-ABD9-4400-B7D1-3CC65123A2C3}" destId="{ADB0A8D9-BC12-413E-8DF3-1D0C1AEA177F}" srcOrd="0" destOrd="6" presId="urn:microsoft.com/office/officeart/2005/8/layout/vList2"/>
    <dgm:cxn modelId="{96FA0659-3EEF-4F33-AEA5-F010C31B024D}" type="presOf" srcId="{E5574D09-56A8-4782-B59F-12C214187747}" destId="{ADB0A8D9-BC12-413E-8DF3-1D0C1AEA177F}" srcOrd="0" destOrd="8" presId="urn:microsoft.com/office/officeart/2005/8/layout/vList2"/>
    <dgm:cxn modelId="{6CE0CB7A-8146-4503-8670-EE061094510E}" srcId="{4372B742-0339-4B64-8CC8-2B0D7148375E}" destId="{D972C966-98B0-47E3-98A0-D7FAAD1AAFC4}" srcOrd="1" destOrd="0" parTransId="{35F564D3-49B2-4FEF-9A23-C29AD6A0B0F1}" sibTransId="{DC7A516C-4046-46A2-B5B1-9C2C9F88FA44}"/>
    <dgm:cxn modelId="{6E33F27E-64FA-4FFD-A949-439C441CB3E6}" srcId="{3035F857-8430-4B8F-9EA3-F1DC356CE04E}" destId="{4F4E790A-4A0F-442A-9226-8F1FD2E411DD}" srcOrd="2" destOrd="0" parTransId="{4C1F0E3F-2EA6-4F4E-932B-5955023AC7F2}" sibTransId="{A1F5845D-5381-42C3-B9A1-4E8D16E2CB9C}"/>
    <dgm:cxn modelId="{EB06CC7F-D89C-4989-BD70-EDA5DAB0E982}" srcId="{3035F857-8430-4B8F-9EA3-F1DC356CE04E}" destId="{1AAA0165-EEE6-40B0-BEC4-ACE43BACA4AB}" srcOrd="3" destOrd="0" parTransId="{1D8E32AE-A86C-459F-9C1C-54D4DBD78ABD}" sibTransId="{E0031BC5-4C9B-4035-99CC-BFC2D7D088D7}"/>
    <dgm:cxn modelId="{A02B4581-DB38-4468-8B61-5C5B25F28A59}" type="presOf" srcId="{3035F857-8430-4B8F-9EA3-F1DC356CE04E}" destId="{4C0403E1-A964-4A68-9D4B-00CDE0007AA2}" srcOrd="0" destOrd="0" presId="urn:microsoft.com/office/officeart/2005/8/layout/vList2"/>
    <dgm:cxn modelId="{35636093-231C-4D92-AECC-70206F6B6E81}" srcId="{3035F857-8430-4B8F-9EA3-F1DC356CE04E}" destId="{F961C2EE-302B-4DDB-A45F-C98A1A2CAAAF}" srcOrd="0" destOrd="0" parTransId="{09FBE7CA-E2D9-442A-ABDE-0B8478983868}" sibTransId="{374F4CAD-0164-457F-9165-BACA4803CAD1}"/>
    <dgm:cxn modelId="{3C305FAA-E50E-48C8-AE93-04FFE4AFDDFE}" srcId="{3035F857-8430-4B8F-9EA3-F1DC356CE04E}" destId="{4372B742-0339-4B64-8CC8-2B0D7148375E}" srcOrd="1" destOrd="0" parTransId="{D974787F-557E-4FD6-AAE0-64C2B9A0FCBC}" sibTransId="{2C6FDB09-0AB1-4E7A-BA8F-EB30EBA9D87B}"/>
    <dgm:cxn modelId="{359DE1AC-F01E-4CC4-9776-F26DA778A103}" srcId="{4F4E790A-4A0F-442A-9226-8F1FD2E411DD}" destId="{B1CB704A-ABD9-4400-B7D1-3CC65123A2C3}" srcOrd="0" destOrd="0" parTransId="{82186A13-478C-4E48-917E-6A5042529895}" sibTransId="{3CECB0F9-FBB2-4738-9FB5-9D36DFDE340D}"/>
    <dgm:cxn modelId="{7CBA08BA-D069-4D35-8DD5-15326194C68B}" srcId="{1AAA0165-EEE6-40B0-BEC4-ACE43BACA4AB}" destId="{3C785B11-4F18-4126-A362-4E1A50BEB2F6}" srcOrd="1" destOrd="0" parTransId="{8B8B6AE5-FE34-4912-9ECC-2CD11E4D1CD1}" sibTransId="{0152A378-01C6-4487-A983-4EB5F5C21F6A}"/>
    <dgm:cxn modelId="{F2CFC9D1-4A67-4264-8742-C822FEC85997}" type="presOf" srcId="{60314EAB-E14C-4297-969E-148E4C23F4AC}" destId="{3C78B136-0779-4027-BEE6-B75F5BB1DEBF}" srcOrd="0" destOrd="0" presId="urn:microsoft.com/office/officeart/2005/8/layout/vList2"/>
    <dgm:cxn modelId="{DEA99BD6-D3EC-417D-A6AA-D5663B7CF0DD}" type="presOf" srcId="{F961C2EE-302B-4DDB-A45F-C98A1A2CAAAF}" destId="{ADB0A8D9-BC12-413E-8DF3-1D0C1AEA177F}" srcOrd="0" destOrd="0" presId="urn:microsoft.com/office/officeart/2005/8/layout/vList2"/>
    <dgm:cxn modelId="{8AB92DDA-2FC6-49DF-904A-3AA44C62FA5A}" srcId="{60314EAB-E14C-4297-969E-148E4C23F4AC}" destId="{3035F857-8430-4B8F-9EA3-F1DC356CE04E}" srcOrd="0" destOrd="0" parTransId="{BDF94FF4-A050-4411-B60F-F4E823812B48}" sibTransId="{409C5021-B4C3-427F-A858-81A88D3B1280}"/>
    <dgm:cxn modelId="{F11D6EDF-8CCC-4D66-B30C-C442CFF0D5BC}" srcId="{4372B742-0339-4B64-8CC8-2B0D7148375E}" destId="{13CE420F-7CBC-45F3-9B21-BE0D3E241EED}" srcOrd="0" destOrd="0" parTransId="{BDDD1575-C5CE-4A69-913A-241EAA628178}" sibTransId="{72135CF6-3F95-401E-A6EB-194D90EF3713}"/>
    <dgm:cxn modelId="{F55442E7-692F-4608-A0E4-6E30BAC9B2FF}" type="presOf" srcId="{13CE420F-7CBC-45F3-9B21-BE0D3E241EED}" destId="{ADB0A8D9-BC12-413E-8DF3-1D0C1AEA177F}" srcOrd="0" destOrd="2" presId="urn:microsoft.com/office/officeart/2005/8/layout/vList2"/>
    <dgm:cxn modelId="{14642FE8-495D-42F7-BC9C-E8F27F419AD7}" type="presOf" srcId="{B0FBC70B-E31B-42D7-8801-F27C8AD1C1DF}" destId="{ADB0A8D9-BC12-413E-8DF3-1D0C1AEA177F}" srcOrd="0" destOrd="4" presId="urn:microsoft.com/office/officeart/2005/8/layout/vList2"/>
    <dgm:cxn modelId="{39589CF3-48A9-468F-A8A1-29CB0AE0F546}" type="presOf" srcId="{4372B742-0339-4B64-8CC8-2B0D7148375E}" destId="{ADB0A8D9-BC12-413E-8DF3-1D0C1AEA177F}" srcOrd="0" destOrd="1" presId="urn:microsoft.com/office/officeart/2005/8/layout/vList2"/>
    <dgm:cxn modelId="{DD81A645-76F3-4166-958A-15A313230B4F}" type="presParOf" srcId="{3C78B136-0779-4027-BEE6-B75F5BB1DEBF}" destId="{4C0403E1-A964-4A68-9D4B-00CDE0007AA2}" srcOrd="0" destOrd="0" presId="urn:microsoft.com/office/officeart/2005/8/layout/vList2"/>
    <dgm:cxn modelId="{43A8A08D-5D62-4D83-AF8F-57C0CF30DCF5}" type="presParOf" srcId="{3C78B136-0779-4027-BEE6-B75F5BB1DEBF}" destId="{ADB0A8D9-BC12-413E-8DF3-1D0C1AEA177F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8F9783-0B25-43E1-AE46-0E1DDA8EA898}">
      <dsp:nvSpPr>
        <dsp:cNvPr id="0" name=""/>
        <dsp:cNvSpPr/>
      </dsp:nvSpPr>
      <dsp:spPr>
        <a:xfrm>
          <a:off x="0" y="0"/>
          <a:ext cx="9173437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9EE3D34-964E-4F2D-A783-EF5D625F70F0}">
      <dsp:nvSpPr>
        <dsp:cNvPr id="0" name=""/>
        <dsp:cNvSpPr/>
      </dsp:nvSpPr>
      <dsp:spPr>
        <a:xfrm>
          <a:off x="0" y="0"/>
          <a:ext cx="68398" cy="42107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400" kern="1200" dirty="0"/>
        </a:p>
      </dsp:txBody>
      <dsp:txXfrm>
        <a:off x="0" y="0"/>
        <a:ext cx="68398" cy="4210798"/>
      </dsp:txXfrm>
    </dsp:sp>
    <dsp:sp modelId="{B8FB5B92-E7C6-4734-A9EB-A16479667C59}">
      <dsp:nvSpPr>
        <dsp:cNvPr id="0" name=""/>
        <dsp:cNvSpPr/>
      </dsp:nvSpPr>
      <dsp:spPr>
        <a:xfrm>
          <a:off x="186381" y="62915"/>
          <a:ext cx="8218649" cy="983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1. </a:t>
          </a:r>
          <a:r>
            <a:rPr lang="en-US" sz="3200" kern="1200" dirty="0" err="1"/>
            <a:t>Chỉ</a:t>
          </a:r>
          <a:r>
            <a:rPr lang="en-US" sz="3200" kern="1200" dirty="0"/>
            <a:t> </a:t>
          </a:r>
          <a:r>
            <a:rPr lang="en-US" sz="3200" kern="1200" dirty="0" err="1"/>
            <a:t>định</a:t>
          </a:r>
          <a:r>
            <a:rPr lang="en-US" sz="3200" kern="1200" dirty="0"/>
            <a:t> </a:t>
          </a:r>
          <a:r>
            <a:rPr lang="en-US" sz="3200" kern="1200" dirty="0" err="1"/>
            <a:t>của</a:t>
          </a:r>
          <a:r>
            <a:rPr lang="en-US" sz="3200" kern="1200" dirty="0"/>
            <a:t> </a:t>
          </a:r>
          <a:r>
            <a:rPr lang="en-US" sz="3200" kern="1200" dirty="0" err="1"/>
            <a:t>phẫu</a:t>
          </a:r>
          <a:r>
            <a:rPr lang="en-US" sz="3200" kern="1200" dirty="0"/>
            <a:t> </a:t>
          </a:r>
          <a:r>
            <a:rPr lang="en-US" sz="3200" kern="1200" dirty="0" err="1"/>
            <a:t>thuật</a:t>
          </a:r>
          <a:r>
            <a:rPr lang="en-US" sz="3200" kern="1200" dirty="0"/>
            <a:t> </a:t>
          </a:r>
          <a:r>
            <a:rPr lang="en-US" sz="3200" kern="1200" dirty="0" err="1"/>
            <a:t>cắt</a:t>
          </a:r>
          <a:r>
            <a:rPr lang="en-US" sz="3200" kern="1200" dirty="0"/>
            <a:t> TTL </a:t>
          </a:r>
          <a:r>
            <a:rPr lang="en-US" sz="3200" kern="1200" dirty="0" err="1"/>
            <a:t>tận</a:t>
          </a:r>
          <a:r>
            <a:rPr lang="en-US" sz="3200" kern="1200" dirty="0"/>
            <a:t> </a:t>
          </a:r>
          <a:r>
            <a:rPr lang="en-US" sz="3200" kern="1200" dirty="0" err="1"/>
            <a:t>gốc</a:t>
          </a:r>
          <a:endParaRPr lang="en-US" sz="3200" kern="1200" dirty="0"/>
        </a:p>
      </dsp:txBody>
      <dsp:txXfrm>
        <a:off x="186381" y="62915"/>
        <a:ext cx="8218649" cy="983566"/>
      </dsp:txXfrm>
    </dsp:sp>
    <dsp:sp modelId="{BCD582CD-BA37-42C8-B0D1-DB54DBC44596}">
      <dsp:nvSpPr>
        <dsp:cNvPr id="0" name=""/>
        <dsp:cNvSpPr/>
      </dsp:nvSpPr>
      <dsp:spPr>
        <a:xfrm>
          <a:off x="68398" y="1063692"/>
          <a:ext cx="6292404" cy="0"/>
        </a:xfrm>
        <a:prstGeom prst="line">
          <a:avLst/>
        </a:prstGeom>
        <a:noFill/>
        <a:ln w="635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F8A85470-59FA-4D90-838E-AD03394982E3}">
      <dsp:nvSpPr>
        <dsp:cNvPr id="0" name=""/>
        <dsp:cNvSpPr/>
      </dsp:nvSpPr>
      <dsp:spPr>
        <a:xfrm>
          <a:off x="186381" y="1109397"/>
          <a:ext cx="8979152" cy="965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2. </a:t>
          </a:r>
          <a:r>
            <a:rPr lang="en-US" sz="3200" kern="1200" dirty="0" err="1"/>
            <a:t>Kỹ</a:t>
          </a:r>
          <a:r>
            <a:rPr lang="en-US" sz="3200" kern="1200" dirty="0"/>
            <a:t> </a:t>
          </a:r>
          <a:r>
            <a:rPr lang="en-US" sz="3200" kern="1200" dirty="0" err="1"/>
            <a:t>thuật</a:t>
          </a:r>
          <a:r>
            <a:rPr lang="en-US" sz="3200" kern="1200" dirty="0"/>
            <a:t> </a:t>
          </a:r>
          <a:r>
            <a:rPr lang="en-US" sz="3200" kern="1200" dirty="0" err="1"/>
            <a:t>phẫu</a:t>
          </a:r>
          <a:r>
            <a:rPr lang="en-US" sz="3200" kern="1200" dirty="0"/>
            <a:t> </a:t>
          </a:r>
          <a:r>
            <a:rPr lang="en-US" sz="3200" kern="1200" dirty="0" err="1"/>
            <a:t>thuật</a:t>
          </a:r>
          <a:r>
            <a:rPr lang="en-US" sz="3200" kern="1200" dirty="0"/>
            <a:t> </a:t>
          </a:r>
          <a:r>
            <a:rPr lang="en-US" sz="3200" kern="1200" dirty="0" err="1"/>
            <a:t>cắt</a:t>
          </a:r>
          <a:r>
            <a:rPr lang="en-US" sz="3200" kern="1200" dirty="0"/>
            <a:t> TTL </a:t>
          </a:r>
          <a:r>
            <a:rPr lang="en-US" sz="3200" kern="1200" dirty="0" err="1"/>
            <a:t>tận</a:t>
          </a:r>
          <a:r>
            <a:rPr lang="en-US" sz="3200" kern="1200" dirty="0"/>
            <a:t> </a:t>
          </a:r>
          <a:r>
            <a:rPr lang="en-US" sz="3200" kern="1200" dirty="0" err="1"/>
            <a:t>gốc</a:t>
          </a:r>
          <a:r>
            <a:rPr lang="en-US" sz="3200" kern="1200" dirty="0"/>
            <a:t> </a:t>
          </a:r>
          <a:endParaRPr lang="en-US" sz="3200" kern="1200" dirty="0">
            <a:latin typeface="Calibri" panose="020F0502020204030204"/>
            <a:ea typeface="+mn-ea"/>
            <a:cs typeface="+mn-cs"/>
          </a:endParaRPr>
        </a:p>
      </dsp:txBody>
      <dsp:txXfrm>
        <a:off x="186381" y="1109397"/>
        <a:ext cx="8979152" cy="965950"/>
      </dsp:txXfrm>
    </dsp:sp>
    <dsp:sp modelId="{EBC1D946-86AB-46EA-965E-01665ABFCF53}">
      <dsp:nvSpPr>
        <dsp:cNvPr id="0" name=""/>
        <dsp:cNvSpPr/>
      </dsp:nvSpPr>
      <dsp:spPr>
        <a:xfrm>
          <a:off x="68398" y="2075347"/>
          <a:ext cx="6292404" cy="0"/>
        </a:xfrm>
        <a:prstGeom prst="line">
          <a:avLst/>
        </a:prstGeom>
        <a:noFill/>
        <a:ln w="635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22D7F4E8-87BB-4971-A196-50C52D70CFC3}">
      <dsp:nvSpPr>
        <dsp:cNvPr id="0" name=""/>
        <dsp:cNvSpPr/>
      </dsp:nvSpPr>
      <dsp:spPr>
        <a:xfrm>
          <a:off x="186381" y="2138262"/>
          <a:ext cx="8783300" cy="989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3. Theo </a:t>
          </a:r>
          <a:r>
            <a:rPr lang="en-US" sz="3200" kern="1200" dirty="0" err="1"/>
            <a:t>dõi</a:t>
          </a:r>
          <a:r>
            <a:rPr lang="en-US" sz="3200" kern="1200" dirty="0"/>
            <a:t> </a:t>
          </a:r>
          <a:r>
            <a:rPr lang="en-US" sz="3200" kern="1200" dirty="0" err="1"/>
            <a:t>sau</a:t>
          </a:r>
          <a:r>
            <a:rPr lang="en-US" sz="3200" kern="1200" dirty="0"/>
            <a:t> </a:t>
          </a:r>
          <a:r>
            <a:rPr lang="en-US" sz="3200" kern="1200" dirty="0" err="1"/>
            <a:t>khi</a:t>
          </a:r>
          <a:r>
            <a:rPr lang="en-US" sz="3200" kern="1200" dirty="0"/>
            <a:t> </a:t>
          </a:r>
          <a:r>
            <a:rPr lang="en-US" sz="3200" kern="1200" dirty="0" err="1"/>
            <a:t>phẫu</a:t>
          </a:r>
          <a:r>
            <a:rPr lang="en-US" sz="3200" kern="1200" dirty="0"/>
            <a:t> </a:t>
          </a:r>
          <a:r>
            <a:rPr lang="en-US" sz="3200" kern="1200" dirty="0" err="1"/>
            <a:t>thuật</a:t>
          </a:r>
          <a:endParaRPr lang="en-US" sz="3200" kern="1200" dirty="0">
            <a:latin typeface="Calibri" panose="020F0502020204030204"/>
            <a:ea typeface="+mn-ea"/>
            <a:cs typeface="+mn-cs"/>
          </a:endParaRPr>
        </a:p>
      </dsp:txBody>
      <dsp:txXfrm>
        <a:off x="186381" y="2138262"/>
        <a:ext cx="8783300" cy="989304"/>
      </dsp:txXfrm>
    </dsp:sp>
    <dsp:sp modelId="{DFA18C04-926A-480F-A352-27B13E1E22A7}">
      <dsp:nvSpPr>
        <dsp:cNvPr id="0" name=""/>
        <dsp:cNvSpPr/>
      </dsp:nvSpPr>
      <dsp:spPr>
        <a:xfrm>
          <a:off x="68398" y="3127567"/>
          <a:ext cx="6292404" cy="0"/>
        </a:xfrm>
        <a:prstGeom prst="line">
          <a:avLst/>
        </a:prstGeom>
        <a:noFill/>
        <a:ln w="635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411F295C-D8CA-4867-8B24-835BF4E2AC91}">
      <dsp:nvSpPr>
        <dsp:cNvPr id="0" name=""/>
        <dsp:cNvSpPr/>
      </dsp:nvSpPr>
      <dsp:spPr>
        <a:xfrm>
          <a:off x="186381" y="3190482"/>
          <a:ext cx="8783300" cy="9537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4. </a:t>
          </a:r>
          <a:r>
            <a:rPr lang="en-US" sz="3200" kern="1200" dirty="0" err="1"/>
            <a:t>Điều</a:t>
          </a:r>
          <a:r>
            <a:rPr lang="en-US" sz="3200" kern="1200" dirty="0"/>
            <a:t> </a:t>
          </a:r>
          <a:r>
            <a:rPr lang="en-US" sz="3200" kern="1200" dirty="0" err="1"/>
            <a:t>trị</a:t>
          </a:r>
          <a:r>
            <a:rPr lang="en-US" sz="3200" kern="1200" dirty="0"/>
            <a:t> </a:t>
          </a:r>
          <a:r>
            <a:rPr lang="en-US" sz="3200" kern="1200" dirty="0" err="1"/>
            <a:t>hỗ</a:t>
          </a:r>
          <a:r>
            <a:rPr lang="en-US" sz="3200" kern="1200" dirty="0"/>
            <a:t> </a:t>
          </a:r>
          <a:r>
            <a:rPr lang="en-US" sz="3200" kern="1200" dirty="0" err="1"/>
            <a:t>trợ</a:t>
          </a:r>
          <a:r>
            <a:rPr lang="en-US" sz="3200" kern="1200" dirty="0"/>
            <a:t> </a:t>
          </a:r>
          <a:r>
            <a:rPr lang="en-US" sz="3200" kern="1200" dirty="0" err="1"/>
            <a:t>trước</a:t>
          </a:r>
          <a:r>
            <a:rPr lang="en-US" sz="3200" kern="1200" dirty="0"/>
            <a:t>/</a:t>
          </a:r>
          <a:r>
            <a:rPr lang="en-US" sz="3200" kern="1200" dirty="0" err="1"/>
            <a:t>sau</a:t>
          </a:r>
          <a:r>
            <a:rPr lang="en-US" sz="3200" kern="1200" dirty="0"/>
            <a:t> </a:t>
          </a:r>
          <a:r>
            <a:rPr lang="en-US" sz="3200" kern="1200" dirty="0" err="1"/>
            <a:t>phẫu</a:t>
          </a:r>
          <a:r>
            <a:rPr lang="en-US" sz="3200" kern="1200" dirty="0"/>
            <a:t> </a:t>
          </a:r>
          <a:r>
            <a:rPr lang="en-US" sz="3200" kern="1200" dirty="0" err="1"/>
            <a:t>thuật</a:t>
          </a:r>
          <a:endParaRPr lang="en-US" sz="3200" kern="1200" dirty="0">
            <a:latin typeface="Calibri" panose="020F0502020204030204"/>
            <a:ea typeface="+mn-ea"/>
            <a:cs typeface="+mn-cs"/>
          </a:endParaRPr>
        </a:p>
      </dsp:txBody>
      <dsp:txXfrm>
        <a:off x="186381" y="3190482"/>
        <a:ext cx="8783300" cy="953744"/>
      </dsp:txXfrm>
    </dsp:sp>
    <dsp:sp modelId="{F2316866-7B77-4CFA-AB64-806E17AD6CEC}">
      <dsp:nvSpPr>
        <dsp:cNvPr id="0" name=""/>
        <dsp:cNvSpPr/>
      </dsp:nvSpPr>
      <dsp:spPr>
        <a:xfrm>
          <a:off x="68398" y="4144227"/>
          <a:ext cx="6292404" cy="0"/>
        </a:xfrm>
        <a:prstGeom prst="line">
          <a:avLst/>
        </a:prstGeom>
        <a:noFill/>
        <a:ln w="635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0403E1-A964-4A68-9D4B-00CDE0007AA2}">
      <dsp:nvSpPr>
        <dsp:cNvPr id="0" name=""/>
        <dsp:cNvSpPr/>
      </dsp:nvSpPr>
      <dsp:spPr>
        <a:xfrm>
          <a:off x="0" y="0"/>
          <a:ext cx="3575964" cy="1072718"/>
        </a:xfrm>
        <a:prstGeom prst="roundRect">
          <a:avLst/>
        </a:prstGeom>
        <a:solidFill>
          <a:srgbClr val="203864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2400" kern="1200" spc="-90" baseline="0" dirty="0" err="1"/>
            <a:t>Tái</a:t>
          </a:r>
          <a:r>
            <a:rPr lang="en-US" sz="2400" kern="1200" spc="-90" baseline="0" dirty="0"/>
            <a:t> </a:t>
          </a:r>
          <a:r>
            <a:rPr lang="en-US" sz="2400" kern="1200" spc="-90" baseline="0" dirty="0" err="1"/>
            <a:t>phát</a:t>
          </a:r>
          <a:r>
            <a:rPr lang="en-US" sz="2400" kern="1200" spc="-90" baseline="0" dirty="0"/>
            <a:t> </a:t>
          </a:r>
          <a:r>
            <a:rPr lang="en-US" sz="2400" kern="1200" spc="-90" baseline="0" dirty="0" err="1"/>
            <a:t>sinh</a:t>
          </a:r>
          <a:r>
            <a:rPr lang="en-US" sz="2400" kern="1200" spc="-90" baseline="0" dirty="0"/>
            <a:t> </a:t>
          </a:r>
          <a:r>
            <a:rPr lang="en-US" sz="2400" kern="1200" spc="-90" baseline="0" dirty="0" err="1"/>
            <a:t>hóa</a:t>
          </a:r>
          <a:r>
            <a:rPr lang="en-US" sz="2400" kern="1200" spc="-90" baseline="0" dirty="0"/>
            <a:t> </a:t>
          </a:r>
          <a:r>
            <a:rPr lang="en-US" sz="2400" kern="1200" spc="-90" baseline="0" dirty="0" err="1"/>
            <a:t>sau</a:t>
          </a:r>
          <a:r>
            <a:rPr lang="en-US" sz="2400" kern="1200" spc="-90" baseline="0" dirty="0"/>
            <a:t> </a:t>
          </a:r>
          <a:r>
            <a:rPr lang="en-US" sz="2400" kern="1200" spc="-90" baseline="0" dirty="0" err="1"/>
            <a:t>phẫu</a:t>
          </a:r>
          <a:r>
            <a:rPr lang="en-US" sz="2400" kern="1200" spc="-90" baseline="0" dirty="0"/>
            <a:t> </a:t>
          </a:r>
          <a:r>
            <a:rPr lang="en-US" sz="2400" kern="1200" spc="-90" baseline="0" dirty="0" err="1"/>
            <a:t>thuật</a:t>
          </a:r>
          <a:r>
            <a:rPr lang="en-US" sz="2400" kern="1200" spc="-90" baseline="0" dirty="0"/>
            <a:t> </a:t>
          </a:r>
          <a:r>
            <a:rPr lang="en-US" sz="2400" kern="1200" dirty="0"/>
            <a:t>(BCR after RP)</a:t>
          </a:r>
        </a:p>
      </dsp:txBody>
      <dsp:txXfrm>
        <a:off x="52366" y="52366"/>
        <a:ext cx="3471232" cy="967986"/>
      </dsp:txXfrm>
    </dsp:sp>
    <dsp:sp modelId="{ADB0A8D9-BC12-413E-8DF3-1D0C1AEA177F}">
      <dsp:nvSpPr>
        <dsp:cNvPr id="0" name=""/>
        <dsp:cNvSpPr/>
      </dsp:nvSpPr>
      <dsp:spPr>
        <a:xfrm>
          <a:off x="0" y="1510659"/>
          <a:ext cx="3575964" cy="2934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537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1" kern="1200" dirty="0"/>
            <a:t>PSA ≥ 0.2 ng/ml (AUA)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PSA ≥ 0.4 ng/ml (Amir </a:t>
          </a:r>
          <a:r>
            <a:rPr lang="en-US" sz="2000" kern="1200" dirty="0" err="1"/>
            <a:t>Toussi</a:t>
          </a:r>
          <a:r>
            <a:rPr lang="en-US" sz="2000" kern="1200" dirty="0"/>
            <a:t>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 err="1"/>
            <a:t>Tăng</a:t>
          </a:r>
          <a:r>
            <a:rPr lang="en-US" sz="2000" kern="1200" dirty="0"/>
            <a:t> PSA ≥ 2 </a:t>
          </a:r>
          <a:r>
            <a:rPr lang="en-US" sz="2000" kern="1200" dirty="0" err="1"/>
            <a:t>lần</a:t>
          </a:r>
          <a:r>
            <a:rPr lang="en-US" sz="2000" kern="1200" dirty="0"/>
            <a:t> (</a:t>
          </a:r>
          <a:r>
            <a:rPr lang="en-US" sz="2000" kern="1200" dirty="0" err="1"/>
            <a:t>không</a:t>
          </a:r>
          <a:r>
            <a:rPr lang="en-US" sz="2000" kern="1200" dirty="0"/>
            <a:t> </a:t>
          </a:r>
          <a:r>
            <a:rPr lang="en-US" sz="2000" kern="1200" dirty="0" err="1"/>
            <a:t>có</a:t>
          </a:r>
          <a:r>
            <a:rPr lang="en-US" sz="2000" kern="1200" dirty="0"/>
            <a:t> </a:t>
          </a:r>
          <a:r>
            <a:rPr lang="en-US" sz="2000" kern="1200" dirty="0" err="1"/>
            <a:t>giá</a:t>
          </a:r>
          <a:r>
            <a:rPr lang="en-US" sz="2000" kern="1200" dirty="0"/>
            <a:t> </a:t>
          </a:r>
          <a:r>
            <a:rPr lang="en-US" sz="2000" kern="1200" dirty="0" err="1"/>
            <a:t>trị</a:t>
          </a:r>
          <a:r>
            <a:rPr lang="en-US" sz="2000" kern="1200" dirty="0"/>
            <a:t> cut-off </a:t>
          </a:r>
          <a:r>
            <a:rPr lang="en-US" sz="2000" kern="1200" dirty="0" err="1"/>
            <a:t>cụ</a:t>
          </a:r>
          <a:r>
            <a:rPr lang="en-US" sz="2000" kern="1200" dirty="0"/>
            <a:t> </a:t>
          </a:r>
          <a:r>
            <a:rPr lang="en-US" sz="2000" kern="1200" dirty="0" err="1"/>
            <a:t>thể</a:t>
          </a:r>
          <a:r>
            <a:rPr lang="en-US" sz="2000" kern="1200" dirty="0"/>
            <a:t> - NCCN)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r>
            <a:rPr lang="en-US" sz="2000" kern="1200" dirty="0"/>
            <a:t>(</a:t>
          </a:r>
          <a:r>
            <a:rPr lang="en-US" sz="2000" kern="1200" dirty="0" err="1"/>
            <a:t>Nên</a:t>
          </a:r>
          <a:r>
            <a:rPr lang="en-US" sz="2000" kern="1200" dirty="0"/>
            <a:t> </a:t>
          </a:r>
          <a:r>
            <a:rPr lang="en-US" sz="2000" kern="1200" dirty="0" err="1"/>
            <a:t>kiểm</a:t>
          </a:r>
          <a:r>
            <a:rPr lang="en-US" sz="2000" kern="1200" dirty="0"/>
            <a:t> </a:t>
          </a:r>
          <a:r>
            <a:rPr lang="en-US" sz="2000" kern="1200" dirty="0" err="1"/>
            <a:t>tra</a:t>
          </a:r>
          <a:r>
            <a:rPr lang="en-US" sz="2000" kern="1200" dirty="0"/>
            <a:t> PSA </a:t>
          </a:r>
          <a:r>
            <a:rPr lang="en-US" sz="2000" kern="1200" dirty="0" err="1"/>
            <a:t>ít</a:t>
          </a:r>
          <a:r>
            <a:rPr lang="en-US" sz="2000" kern="1200" dirty="0"/>
            <a:t> </a:t>
          </a:r>
          <a:r>
            <a:rPr lang="en-US" sz="2000" kern="1200" dirty="0" err="1"/>
            <a:t>nhất</a:t>
          </a:r>
          <a:r>
            <a:rPr lang="en-US" sz="2000" kern="1200" dirty="0"/>
            <a:t> 2 </a:t>
          </a:r>
          <a:r>
            <a:rPr lang="en-US" sz="2000" kern="1200" dirty="0" err="1"/>
            <a:t>lần</a:t>
          </a:r>
          <a:r>
            <a:rPr lang="en-US" sz="2000" kern="1200" dirty="0"/>
            <a:t>, </a:t>
          </a:r>
          <a:r>
            <a:rPr lang="en-US" sz="2000" kern="1200" dirty="0" err="1"/>
            <a:t>cách</a:t>
          </a:r>
          <a:r>
            <a:rPr lang="en-US" sz="2000" kern="1200" dirty="0"/>
            <a:t> </a:t>
          </a:r>
          <a:r>
            <a:rPr lang="en-US" sz="2000" kern="1200" dirty="0" err="1"/>
            <a:t>nhau</a:t>
          </a:r>
          <a:r>
            <a:rPr lang="en-US" sz="2000" kern="1200" dirty="0"/>
            <a:t> </a:t>
          </a:r>
          <a:r>
            <a:rPr lang="en-US" sz="2000" kern="1200" dirty="0" err="1"/>
            <a:t>ít</a:t>
          </a:r>
          <a:r>
            <a:rPr lang="en-US" sz="2000" kern="1200" dirty="0"/>
            <a:t> </a:t>
          </a:r>
          <a:r>
            <a:rPr lang="en-US" sz="2000" kern="1200" dirty="0" err="1"/>
            <a:t>nhất</a:t>
          </a:r>
          <a:r>
            <a:rPr lang="en-US" sz="2000" kern="1200" dirty="0"/>
            <a:t> 1 </a:t>
          </a:r>
          <a:r>
            <a:rPr lang="en-US" sz="2000" kern="1200" dirty="0" err="1"/>
            <a:t>tháng</a:t>
          </a:r>
          <a:r>
            <a:rPr lang="en-US" sz="2000" kern="1200" dirty="0"/>
            <a:t>)</a:t>
          </a:r>
        </a:p>
      </dsp:txBody>
      <dsp:txXfrm>
        <a:off x="0" y="1510659"/>
        <a:ext cx="3575964" cy="29340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BC9EB5-88A1-4021-92BC-70EE044D3507}">
      <dsp:nvSpPr>
        <dsp:cNvPr id="0" name=""/>
        <dsp:cNvSpPr/>
      </dsp:nvSpPr>
      <dsp:spPr>
        <a:xfrm>
          <a:off x="0" y="0"/>
          <a:ext cx="3482681" cy="1042396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Tái</a:t>
          </a:r>
          <a:r>
            <a:rPr lang="en-US" sz="2400" kern="1200" dirty="0"/>
            <a:t> </a:t>
          </a:r>
          <a:r>
            <a:rPr lang="en-US" sz="2400" kern="1200" dirty="0" err="1"/>
            <a:t>phát</a:t>
          </a:r>
          <a:r>
            <a:rPr lang="en-US" sz="2400" kern="1200" dirty="0"/>
            <a:t> </a:t>
          </a:r>
          <a:r>
            <a:rPr lang="en-US" sz="2400" kern="1200" dirty="0" err="1"/>
            <a:t>sinh</a:t>
          </a:r>
          <a:r>
            <a:rPr lang="en-US" sz="2400" kern="1200" dirty="0"/>
            <a:t> </a:t>
          </a:r>
          <a:r>
            <a:rPr lang="en-US" sz="2400" kern="1200" dirty="0" err="1"/>
            <a:t>hóa</a:t>
          </a:r>
          <a:r>
            <a:rPr lang="en-US" sz="2400" kern="1200" dirty="0"/>
            <a:t> </a:t>
          </a:r>
          <a:r>
            <a:rPr lang="en-US" sz="2400" kern="1200" dirty="0" err="1"/>
            <a:t>sau</a:t>
          </a:r>
          <a:r>
            <a:rPr lang="en-US" sz="2400" kern="1200" dirty="0"/>
            <a:t> </a:t>
          </a:r>
          <a:r>
            <a:rPr lang="en-US" sz="2400" kern="1200" dirty="0" err="1"/>
            <a:t>xạ</a:t>
          </a:r>
          <a:r>
            <a:rPr lang="en-US" sz="2400" kern="1200" dirty="0"/>
            <a:t> </a:t>
          </a:r>
          <a:r>
            <a:rPr lang="en-US" sz="2400" kern="1200" dirty="0" err="1"/>
            <a:t>trị</a:t>
          </a:r>
          <a:r>
            <a:rPr lang="en-US" sz="2400" kern="1200" dirty="0"/>
            <a:t> (BCR after RT)</a:t>
          </a:r>
        </a:p>
      </dsp:txBody>
      <dsp:txXfrm>
        <a:off x="50886" y="50886"/>
        <a:ext cx="3380909" cy="940624"/>
      </dsp:txXfrm>
    </dsp:sp>
    <dsp:sp modelId="{E2A56031-4086-4D20-821D-D43BB4EBEF96}">
      <dsp:nvSpPr>
        <dsp:cNvPr id="0" name=""/>
        <dsp:cNvSpPr/>
      </dsp:nvSpPr>
      <dsp:spPr>
        <a:xfrm>
          <a:off x="0" y="1488955"/>
          <a:ext cx="3482681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575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 err="1"/>
            <a:t>Bất</a:t>
          </a:r>
          <a:r>
            <a:rPr lang="en-US" sz="2000" kern="1200" dirty="0"/>
            <a:t> </a:t>
          </a:r>
          <a:r>
            <a:rPr lang="en-US" sz="2000" kern="1200" dirty="0" err="1"/>
            <a:t>cứ</a:t>
          </a:r>
          <a:r>
            <a:rPr lang="en-US" sz="2000" kern="1200" dirty="0"/>
            <a:t> PSA ≥ nadir + 2 ng/ml</a:t>
          </a:r>
        </a:p>
      </dsp:txBody>
      <dsp:txXfrm>
        <a:off x="0" y="1488955"/>
        <a:ext cx="3482681" cy="10764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BC9EB5-88A1-4021-92BC-70EE044D3507}">
      <dsp:nvSpPr>
        <dsp:cNvPr id="0" name=""/>
        <dsp:cNvSpPr/>
      </dsp:nvSpPr>
      <dsp:spPr>
        <a:xfrm>
          <a:off x="0" y="0"/>
          <a:ext cx="3905432" cy="1061336"/>
        </a:xfrm>
        <a:prstGeom prst="roundRect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Kháng</a:t>
          </a:r>
          <a:r>
            <a:rPr lang="en-US" sz="2400" kern="1200" dirty="0"/>
            <a:t> </a:t>
          </a:r>
          <a:r>
            <a:rPr lang="en-US" sz="2400" kern="1200" dirty="0" err="1"/>
            <a:t>cắt</a:t>
          </a:r>
          <a:r>
            <a:rPr lang="en-US" sz="2400" kern="1200" dirty="0"/>
            <a:t> </a:t>
          </a:r>
          <a:r>
            <a:rPr lang="en-US" sz="2400" kern="1200" dirty="0" err="1"/>
            <a:t>tinh</a:t>
          </a:r>
          <a:r>
            <a:rPr lang="en-US" sz="2400" kern="1200" dirty="0"/>
            <a:t> </a:t>
          </a:r>
          <a:r>
            <a:rPr lang="en-US" sz="2400" kern="1200" dirty="0" err="1"/>
            <a:t>hoàn</a:t>
          </a:r>
          <a:endParaRPr lang="en-US" sz="2400" kern="1200" dirty="0"/>
        </a:p>
      </dsp:txBody>
      <dsp:txXfrm>
        <a:off x="51810" y="51810"/>
        <a:ext cx="3801812" cy="957716"/>
      </dsp:txXfrm>
    </dsp:sp>
    <dsp:sp modelId="{E2A56031-4086-4D20-821D-D43BB4EBEF96}">
      <dsp:nvSpPr>
        <dsp:cNvPr id="0" name=""/>
        <dsp:cNvSpPr/>
      </dsp:nvSpPr>
      <dsp:spPr>
        <a:xfrm>
          <a:off x="0" y="1219564"/>
          <a:ext cx="3905432" cy="31980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997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Testosterone &lt; 50 ng/dL (1.7 mmol/L) </a:t>
          </a:r>
          <a:r>
            <a:rPr lang="en-US" sz="2000" b="1" kern="1200" dirty="0"/>
            <a:t>VÀ</a:t>
          </a:r>
          <a:r>
            <a:rPr lang="en-US" sz="2000" kern="1200" dirty="0"/>
            <a:t>: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1" kern="1200" dirty="0" err="1"/>
            <a:t>Tiến</a:t>
          </a:r>
          <a:r>
            <a:rPr lang="en-US" sz="2000" b="1" kern="1200" dirty="0"/>
            <a:t> </a:t>
          </a:r>
          <a:r>
            <a:rPr lang="en-US" sz="2000" b="1" kern="1200" dirty="0" err="1"/>
            <a:t>triển</a:t>
          </a:r>
          <a:r>
            <a:rPr lang="en-US" sz="2000" b="1" kern="1200" dirty="0"/>
            <a:t> </a:t>
          </a:r>
          <a:r>
            <a:rPr lang="en-US" sz="2000" b="1" kern="1200" dirty="0" err="1"/>
            <a:t>sinh</a:t>
          </a:r>
          <a:r>
            <a:rPr lang="en-US" sz="2000" b="1" kern="1200" dirty="0"/>
            <a:t> </a:t>
          </a:r>
          <a:r>
            <a:rPr lang="en-US" sz="2000" b="1" kern="1200" dirty="0" err="1"/>
            <a:t>hóa</a:t>
          </a:r>
          <a:r>
            <a:rPr lang="en-US" sz="2000" kern="1200" dirty="0"/>
            <a:t>: 3 </a:t>
          </a:r>
          <a:r>
            <a:rPr lang="en-US" sz="2000" kern="1200" dirty="0" err="1"/>
            <a:t>lần</a:t>
          </a:r>
          <a:r>
            <a:rPr lang="en-US" sz="2000" kern="1200" dirty="0"/>
            <a:t> </a:t>
          </a:r>
          <a:r>
            <a:rPr lang="en-US" sz="2000" kern="1200" dirty="0" err="1"/>
            <a:t>tăng</a:t>
          </a:r>
          <a:r>
            <a:rPr lang="en-US" sz="2000" kern="1200" dirty="0"/>
            <a:t> PSA </a:t>
          </a:r>
          <a:r>
            <a:rPr lang="en-US" sz="2000" kern="1200" dirty="0" err="1"/>
            <a:t>liên</a:t>
          </a:r>
          <a:r>
            <a:rPr lang="en-US" sz="2000" kern="1200" dirty="0"/>
            <a:t> </a:t>
          </a:r>
          <a:r>
            <a:rPr lang="en-US" sz="2000" kern="1200" dirty="0" err="1"/>
            <a:t>tiếp</a:t>
          </a:r>
          <a:r>
            <a:rPr lang="en-US" sz="2000" kern="1200" dirty="0"/>
            <a:t> </a:t>
          </a:r>
          <a:r>
            <a:rPr lang="en-US" sz="2000" kern="1200" dirty="0" err="1"/>
            <a:t>cách</a:t>
          </a:r>
          <a:r>
            <a:rPr lang="en-US" sz="2000" kern="1200" dirty="0"/>
            <a:t> </a:t>
          </a:r>
          <a:r>
            <a:rPr lang="en-US" sz="2000" kern="1200" dirty="0" err="1"/>
            <a:t>nhau</a:t>
          </a:r>
          <a:r>
            <a:rPr lang="en-US" sz="2000" kern="1200" dirty="0"/>
            <a:t> </a:t>
          </a:r>
          <a:r>
            <a:rPr lang="en-US" sz="2000" kern="1200" dirty="0" err="1"/>
            <a:t>ít</a:t>
          </a:r>
          <a:r>
            <a:rPr lang="en-US" sz="2000" kern="1200" dirty="0"/>
            <a:t> </a:t>
          </a:r>
          <a:r>
            <a:rPr lang="en-US" sz="2000" kern="1200" dirty="0" err="1"/>
            <a:t>nhất</a:t>
          </a:r>
          <a:r>
            <a:rPr lang="en-US" sz="2000" kern="1200" dirty="0"/>
            <a:t> 1 </a:t>
          </a:r>
          <a:r>
            <a:rPr lang="en-US" sz="2000" kern="1200" dirty="0" err="1"/>
            <a:t>tuần</a:t>
          </a:r>
          <a:r>
            <a:rPr lang="en-US" sz="2000" kern="1200" dirty="0"/>
            <a:t>, 2 </a:t>
          </a:r>
          <a:r>
            <a:rPr lang="en-US" sz="2000" kern="1200" dirty="0" err="1"/>
            <a:t>lần</a:t>
          </a:r>
          <a:r>
            <a:rPr lang="en-US" sz="2000" kern="1200" dirty="0"/>
            <a:t> </a:t>
          </a:r>
          <a:r>
            <a:rPr lang="en-US" sz="2000" kern="1200" dirty="0" err="1"/>
            <a:t>tăng</a:t>
          </a:r>
          <a:r>
            <a:rPr lang="en-US" sz="2000" kern="1200" dirty="0"/>
            <a:t> &gt; 50% nadir, PSA &gt; 2 ng/ml</a:t>
          </a:r>
        </a:p>
        <a:p>
          <a:pPr marL="685800" lvl="3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r>
            <a:rPr lang="en-US" sz="2000" b="1" kern="1200" dirty="0" err="1"/>
            <a:t>Hoặc</a:t>
          </a:r>
          <a:endParaRPr lang="en-US" sz="2000" b="1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1" kern="1200" dirty="0" err="1"/>
            <a:t>Tiến</a:t>
          </a:r>
          <a:r>
            <a:rPr lang="en-US" sz="2000" b="1" kern="1200" dirty="0"/>
            <a:t> </a:t>
          </a:r>
          <a:r>
            <a:rPr lang="en-US" sz="2000" b="1" kern="1200" dirty="0" err="1"/>
            <a:t>triển</a:t>
          </a:r>
          <a:r>
            <a:rPr lang="en-US" sz="2000" b="1" kern="1200" dirty="0"/>
            <a:t> </a:t>
          </a:r>
          <a:r>
            <a:rPr lang="en-US" sz="2000" b="1" kern="1200" dirty="0" err="1"/>
            <a:t>hình</a:t>
          </a:r>
          <a:r>
            <a:rPr lang="en-US" sz="2000" b="1" kern="1200" dirty="0"/>
            <a:t> </a:t>
          </a:r>
          <a:r>
            <a:rPr lang="en-US" sz="2000" b="1" kern="1200" dirty="0" err="1"/>
            <a:t>ảnh</a:t>
          </a:r>
          <a:r>
            <a:rPr lang="en-US" sz="2000" b="1" kern="1200" dirty="0"/>
            <a:t> </a:t>
          </a:r>
          <a:r>
            <a:rPr lang="en-US" sz="2000" b="1" kern="1200" dirty="0" err="1"/>
            <a:t>học</a:t>
          </a:r>
          <a:r>
            <a:rPr lang="en-US" sz="2000" kern="1200" dirty="0"/>
            <a:t>: </a:t>
          </a:r>
          <a:r>
            <a:rPr lang="en-US" sz="2000" kern="1200" dirty="0" err="1"/>
            <a:t>xuất</a:t>
          </a:r>
          <a:r>
            <a:rPr lang="en-US" sz="2000" kern="1200" dirty="0"/>
            <a:t> </a:t>
          </a:r>
          <a:r>
            <a:rPr lang="en-US" sz="2000" kern="1200" dirty="0" err="1"/>
            <a:t>hiện</a:t>
          </a:r>
          <a:r>
            <a:rPr lang="en-US" sz="2000" kern="1200" dirty="0"/>
            <a:t> </a:t>
          </a:r>
          <a:r>
            <a:rPr lang="en-US" sz="2000" kern="1200" dirty="0" err="1"/>
            <a:t>tổn</a:t>
          </a:r>
          <a:r>
            <a:rPr lang="en-US" sz="2000" kern="1200" dirty="0"/>
            <a:t> </a:t>
          </a:r>
          <a:r>
            <a:rPr lang="en-US" sz="2000" kern="1200" dirty="0" err="1"/>
            <a:t>thương</a:t>
          </a:r>
          <a:r>
            <a:rPr lang="en-US" sz="2000" kern="1200" dirty="0"/>
            <a:t> </a:t>
          </a:r>
          <a:r>
            <a:rPr lang="en-US" sz="2000" kern="1200" dirty="0" err="1"/>
            <a:t>mới</a:t>
          </a:r>
          <a:r>
            <a:rPr lang="en-US" sz="2000" kern="1200" dirty="0"/>
            <a:t> </a:t>
          </a:r>
          <a:r>
            <a:rPr lang="en-US" sz="2000" kern="1200" dirty="0" err="1"/>
            <a:t>trên</a:t>
          </a:r>
          <a:r>
            <a:rPr lang="en-US" sz="2000" kern="1200" dirty="0"/>
            <a:t> </a:t>
          </a:r>
          <a:r>
            <a:rPr lang="en-US" sz="2000" kern="1200" dirty="0" err="1"/>
            <a:t>xương</a:t>
          </a:r>
          <a:r>
            <a:rPr lang="en-US" sz="2000" kern="1200" dirty="0"/>
            <a:t> </a:t>
          </a:r>
          <a:r>
            <a:rPr lang="en-US" sz="2000" kern="1200" dirty="0" err="1"/>
            <a:t>hoặc</a:t>
          </a:r>
          <a:r>
            <a:rPr lang="en-US" sz="2000" kern="1200" dirty="0"/>
            <a:t> </a:t>
          </a:r>
          <a:r>
            <a:rPr lang="en-US" sz="2000" kern="1200" dirty="0" err="1"/>
            <a:t>mô</a:t>
          </a:r>
          <a:r>
            <a:rPr lang="en-US" sz="2000" kern="1200" dirty="0"/>
            <a:t> </a:t>
          </a:r>
          <a:r>
            <a:rPr lang="en-US" sz="2000" kern="1200" dirty="0" err="1"/>
            <a:t>mềm</a:t>
          </a:r>
          <a:r>
            <a:rPr lang="en-US" sz="2000" kern="1200" dirty="0"/>
            <a:t> </a:t>
          </a:r>
          <a:r>
            <a:rPr lang="en-US" sz="2000" kern="1200" dirty="0" err="1"/>
            <a:t>theo</a:t>
          </a:r>
          <a:r>
            <a:rPr lang="en-US" sz="2000" kern="1200" dirty="0"/>
            <a:t> RESIST</a:t>
          </a:r>
        </a:p>
      </dsp:txBody>
      <dsp:txXfrm>
        <a:off x="0" y="1219564"/>
        <a:ext cx="3905432" cy="319808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0403E1-A964-4A68-9D4B-00CDE0007AA2}">
      <dsp:nvSpPr>
        <dsp:cNvPr id="0" name=""/>
        <dsp:cNvSpPr/>
      </dsp:nvSpPr>
      <dsp:spPr>
        <a:xfrm>
          <a:off x="0" y="0"/>
          <a:ext cx="5718993" cy="1023048"/>
        </a:xfrm>
        <a:prstGeom prst="roundRect">
          <a:avLst/>
        </a:prstGeom>
        <a:solidFill>
          <a:srgbClr val="203864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2800" kern="1200" spc="-90" baseline="0" dirty="0"/>
            <a:t>Adjuvant therapy</a:t>
          </a:r>
          <a:endParaRPr lang="en-US" sz="2800" kern="1200" dirty="0"/>
        </a:p>
      </dsp:txBody>
      <dsp:txXfrm>
        <a:off x="49941" y="49941"/>
        <a:ext cx="5619111" cy="923166"/>
      </dsp:txXfrm>
    </dsp:sp>
    <dsp:sp modelId="{ADB0A8D9-BC12-413E-8DF3-1D0C1AEA177F}">
      <dsp:nvSpPr>
        <dsp:cNvPr id="0" name=""/>
        <dsp:cNvSpPr/>
      </dsp:nvSpPr>
      <dsp:spPr>
        <a:xfrm>
          <a:off x="0" y="1254291"/>
          <a:ext cx="5718993" cy="3397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578" tIns="27940" rIns="156464" bIns="2794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b="0" kern="1200" dirty="0" err="1"/>
            <a:t>Liệu</a:t>
          </a:r>
          <a:r>
            <a:rPr lang="en-US" sz="2200" b="0" kern="1200" dirty="0"/>
            <a:t> </a:t>
          </a:r>
          <a:r>
            <a:rPr lang="en-US" sz="2200" b="0" kern="1200" dirty="0" err="1"/>
            <a:t>pháp</a:t>
          </a:r>
          <a:r>
            <a:rPr lang="en-US" sz="2200" b="0" kern="1200" dirty="0"/>
            <a:t> </a:t>
          </a:r>
          <a:r>
            <a:rPr lang="en-US" sz="2200" b="0" kern="1200" dirty="0" err="1"/>
            <a:t>thêm</a:t>
          </a:r>
          <a:r>
            <a:rPr lang="en-US" sz="2200" b="0" kern="1200" dirty="0"/>
            <a:t> </a:t>
          </a:r>
          <a:r>
            <a:rPr lang="en-US" sz="2200" b="0" kern="1200" dirty="0" err="1"/>
            <a:t>vào</a:t>
          </a:r>
          <a:r>
            <a:rPr lang="en-US" sz="2200" b="0" kern="1200" dirty="0"/>
            <a:t> </a:t>
          </a:r>
          <a:r>
            <a:rPr lang="en-US" sz="2200" b="0" kern="1200" dirty="0" err="1"/>
            <a:t>điều</a:t>
          </a:r>
          <a:r>
            <a:rPr lang="en-US" sz="2200" b="0" kern="1200" dirty="0"/>
            <a:t> </a:t>
          </a:r>
          <a:r>
            <a:rPr lang="en-US" sz="2200" b="0" kern="1200" dirty="0" err="1"/>
            <a:t>trị</a:t>
          </a:r>
          <a:r>
            <a:rPr lang="en-US" sz="2200" b="0" kern="1200" dirty="0"/>
            <a:t> ban </a:t>
          </a:r>
          <a:r>
            <a:rPr lang="en-US" sz="2200" b="0" kern="1200" dirty="0" err="1"/>
            <a:t>đầu</a:t>
          </a:r>
          <a:endParaRPr lang="en-US" sz="2200" b="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2200" b="1" kern="1200" dirty="0"/>
            <a:t>    </a:t>
          </a:r>
          <a:r>
            <a:rPr lang="en-US" sz="2200" b="1" kern="1200" dirty="0" err="1"/>
            <a:t>Mặc</a:t>
          </a:r>
          <a:r>
            <a:rPr lang="en-US" sz="2200" b="1" kern="1200" dirty="0"/>
            <a:t> </a:t>
          </a:r>
          <a:r>
            <a:rPr lang="en-US" sz="2200" b="1" kern="1200" dirty="0" err="1"/>
            <a:t>dù</a:t>
          </a:r>
          <a:r>
            <a:rPr lang="en-US" sz="2200" b="1" kern="1200" dirty="0"/>
            <a:t> </a:t>
          </a:r>
          <a:r>
            <a:rPr lang="en-US" sz="2200" b="1" kern="1200" dirty="0" err="1"/>
            <a:t>đã</a:t>
          </a:r>
          <a:r>
            <a:rPr lang="en-US" sz="2200" b="1" kern="1200" dirty="0"/>
            <a:t> </a:t>
          </a:r>
          <a:r>
            <a:rPr lang="en-US" sz="2200" b="1" kern="1200" dirty="0" err="1"/>
            <a:t>kiểm</a:t>
          </a:r>
          <a:r>
            <a:rPr lang="en-US" sz="2200" b="1" kern="1200" dirty="0"/>
            <a:t> </a:t>
          </a:r>
          <a:r>
            <a:rPr lang="en-US" sz="2200" b="1" kern="1200" dirty="0" err="1"/>
            <a:t>soát</a:t>
          </a:r>
          <a:r>
            <a:rPr lang="en-US" sz="2200" b="1" kern="1200" dirty="0"/>
            <a:t> </a:t>
          </a:r>
          <a:r>
            <a:rPr lang="en-US" sz="2200" b="1" kern="1200" dirty="0" err="1"/>
            <a:t>được</a:t>
          </a:r>
          <a:r>
            <a:rPr lang="en-US" sz="2200" b="1" kern="1200" dirty="0"/>
            <a:t> </a:t>
          </a:r>
          <a:r>
            <a:rPr lang="en-US" sz="2200" b="1" kern="1200" dirty="0" err="1"/>
            <a:t>ung</a:t>
          </a:r>
          <a:r>
            <a:rPr lang="en-US" sz="2200" b="1" kern="1200" dirty="0"/>
            <a:t> </a:t>
          </a:r>
          <a:r>
            <a:rPr lang="en-US" sz="2200" b="1" kern="1200" dirty="0" err="1"/>
            <a:t>thư</a:t>
          </a:r>
          <a:r>
            <a:rPr lang="en-US" sz="2200" b="1" kern="1200" dirty="0"/>
            <a:t> </a:t>
          </a:r>
          <a:r>
            <a:rPr lang="en-US" sz="2200" b="1" kern="1200" dirty="0" err="1"/>
            <a:t>rõ</a:t>
          </a:r>
          <a:r>
            <a:rPr lang="en-US" sz="2200" b="1" kern="1200" dirty="0"/>
            <a:t> </a:t>
          </a:r>
          <a:r>
            <a:rPr lang="en-US" sz="2200" b="1" kern="1200" dirty="0" err="1"/>
            <a:t>ràng</a:t>
          </a:r>
          <a:endParaRPr lang="en-US" sz="2200" b="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2200" b="0" kern="1200" dirty="0"/>
            <a:t>    </a:t>
          </a:r>
          <a:r>
            <a:rPr lang="en-US" sz="2200" b="0" kern="1200" dirty="0" err="1"/>
            <a:t>Mục</a:t>
          </a:r>
          <a:r>
            <a:rPr lang="en-US" sz="2200" b="0" kern="1200" dirty="0"/>
            <a:t> </a:t>
          </a:r>
          <a:r>
            <a:rPr lang="en-US" sz="2200" b="0" kern="1200" dirty="0" err="1"/>
            <a:t>đích</a:t>
          </a:r>
          <a:r>
            <a:rPr lang="en-US" sz="2200" b="0" kern="1200" dirty="0"/>
            <a:t>: </a:t>
          </a:r>
          <a:r>
            <a:rPr lang="en-US" sz="2200" b="0" kern="1200" dirty="0" err="1"/>
            <a:t>giảm</a:t>
          </a:r>
          <a:r>
            <a:rPr lang="en-US" sz="2200" b="0" kern="1200" dirty="0"/>
            <a:t> </a:t>
          </a:r>
          <a:r>
            <a:rPr lang="en-US" sz="2200" b="0" kern="1200" dirty="0" err="1"/>
            <a:t>nguy</a:t>
          </a:r>
          <a:r>
            <a:rPr lang="en-US" sz="2200" b="0" kern="1200" dirty="0"/>
            <a:t> </a:t>
          </a:r>
          <a:r>
            <a:rPr lang="en-US" sz="2200" b="0" kern="1200" dirty="0" err="1"/>
            <a:t>cơ</a:t>
          </a:r>
          <a:r>
            <a:rPr lang="en-US" sz="2200" b="0" kern="1200" dirty="0"/>
            <a:t> </a:t>
          </a:r>
          <a:r>
            <a:rPr lang="en-US" sz="2200" b="0" kern="1200" dirty="0" err="1"/>
            <a:t>tái</a:t>
          </a:r>
          <a:r>
            <a:rPr lang="en-US" sz="2200" b="0" kern="1200" dirty="0"/>
            <a:t> </a:t>
          </a:r>
          <a:r>
            <a:rPr lang="en-US" sz="2200" b="0" kern="1200" dirty="0" err="1"/>
            <a:t>phát</a:t>
          </a:r>
          <a:endParaRPr lang="en-US" sz="2200" b="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§"/>
          </a:pPr>
          <a:r>
            <a:rPr lang="en-US" sz="2200" b="0" kern="1200" dirty="0"/>
            <a:t>pN0: ISUP 4-5 + pT3 ± PSM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Ø"/>
          </a:pPr>
          <a:r>
            <a:rPr lang="en-US" sz="1800" b="0" kern="1200" dirty="0"/>
            <a:t> </a:t>
          </a:r>
          <a:r>
            <a:rPr lang="en-US" sz="1800" b="0" kern="1200" dirty="0" err="1"/>
            <a:t>Xạ</a:t>
          </a:r>
          <a:r>
            <a:rPr lang="en-US" sz="1800" b="0" kern="1200" dirty="0"/>
            <a:t> </a:t>
          </a:r>
          <a:r>
            <a:rPr lang="en-US" sz="1800" b="0" kern="1200" dirty="0" err="1"/>
            <a:t>trị</a:t>
          </a:r>
          <a:r>
            <a:rPr lang="en-US" sz="1800" b="0" kern="1200" dirty="0"/>
            <a:t> (IMRT + IGRT)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§"/>
          </a:pPr>
          <a:r>
            <a:rPr lang="en-US" sz="2200" b="0" kern="1200" dirty="0"/>
            <a:t>pN1: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Ø"/>
          </a:pPr>
          <a:r>
            <a:rPr lang="en-US" sz="1800" b="0" kern="1200" dirty="0"/>
            <a:t>ADT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Ø"/>
          </a:pPr>
          <a:r>
            <a:rPr lang="en-US" sz="1800" b="0" kern="1200" dirty="0"/>
            <a:t>ADT + </a:t>
          </a:r>
          <a:r>
            <a:rPr lang="en-US" sz="1800" b="0" kern="1200" dirty="0" err="1"/>
            <a:t>Xạ</a:t>
          </a:r>
          <a:r>
            <a:rPr lang="en-US" sz="1800" b="0" kern="1200" dirty="0"/>
            <a:t> </a:t>
          </a:r>
          <a:r>
            <a:rPr lang="en-US" sz="1800" b="0" kern="1200" dirty="0" err="1"/>
            <a:t>trị</a:t>
          </a:r>
          <a:r>
            <a:rPr lang="en-US" sz="1800" b="0" kern="1200" dirty="0"/>
            <a:t> (EBRT: IMRT + IGRT)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Ø"/>
          </a:pPr>
          <a:r>
            <a:rPr lang="en-US" sz="1800" b="0" kern="1200" dirty="0"/>
            <a:t>Observation (</a:t>
          </a:r>
          <a:r>
            <a:rPr lang="en-US" sz="1800" b="0" kern="1200" dirty="0" err="1"/>
            <a:t>eLND</a:t>
          </a:r>
          <a:r>
            <a:rPr lang="en-US" sz="1800" b="0" kern="1200" dirty="0"/>
            <a:t> (+</a:t>
          </a:r>
          <a:r>
            <a:rPr lang="en-US" sz="1800" b="0" kern="1200" dirty="0" err="1"/>
            <a:t>ve</a:t>
          </a:r>
          <a:r>
            <a:rPr lang="en-US" sz="1800" b="0" kern="1200" dirty="0"/>
            <a:t>) </a:t>
          </a:r>
          <a:r>
            <a:rPr lang="en-US" sz="18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≤ 2 nodes + PSA &lt; 0.1 ng/ml</a:t>
          </a:r>
          <a:r>
            <a:rPr lang="en-US" sz="1800" b="0" kern="1200" dirty="0"/>
            <a:t>)</a:t>
          </a:r>
        </a:p>
      </dsp:txBody>
      <dsp:txXfrm>
        <a:off x="0" y="1254291"/>
        <a:ext cx="5718993" cy="33971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0403E1-A964-4A68-9D4B-00CDE0007AA2}">
      <dsp:nvSpPr>
        <dsp:cNvPr id="0" name=""/>
        <dsp:cNvSpPr/>
      </dsp:nvSpPr>
      <dsp:spPr>
        <a:xfrm>
          <a:off x="0" y="0"/>
          <a:ext cx="5581833" cy="925449"/>
        </a:xfrm>
        <a:prstGeom prst="roundRect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2800" kern="1200" spc="-90" baseline="0" dirty="0"/>
            <a:t>Salvage therapy</a:t>
          </a:r>
          <a:endParaRPr lang="en-US" sz="2800" kern="1200" dirty="0"/>
        </a:p>
      </dsp:txBody>
      <dsp:txXfrm>
        <a:off x="45177" y="45177"/>
        <a:ext cx="5491479" cy="835095"/>
      </dsp:txXfrm>
    </dsp:sp>
    <dsp:sp modelId="{ADB0A8D9-BC12-413E-8DF3-1D0C1AEA177F}">
      <dsp:nvSpPr>
        <dsp:cNvPr id="0" name=""/>
        <dsp:cNvSpPr/>
      </dsp:nvSpPr>
      <dsp:spPr>
        <a:xfrm>
          <a:off x="0" y="1243445"/>
          <a:ext cx="5581833" cy="3903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223" tIns="27940" rIns="156464" bIns="2794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b="0" kern="1200" dirty="0" err="1"/>
            <a:t>Điều</a:t>
          </a:r>
          <a:r>
            <a:rPr lang="en-US" sz="2200" b="0" kern="1200" dirty="0"/>
            <a:t> </a:t>
          </a:r>
          <a:r>
            <a:rPr lang="en-US" sz="2200" b="0" kern="1200" dirty="0" err="1"/>
            <a:t>trị</a:t>
          </a:r>
          <a:r>
            <a:rPr lang="en-US" sz="2200" b="0" kern="1200" dirty="0"/>
            <a:t> </a:t>
          </a:r>
          <a:r>
            <a:rPr lang="en-US" sz="2200" b="0" kern="1200" dirty="0" err="1"/>
            <a:t>chính</a:t>
          </a:r>
          <a:r>
            <a:rPr lang="en-US" sz="2200" b="0" kern="1200" dirty="0"/>
            <a:t> </a:t>
          </a:r>
          <a:r>
            <a:rPr lang="en-US" sz="2200" b="0" kern="1200" dirty="0" err="1"/>
            <a:t>cho</a:t>
          </a:r>
          <a:r>
            <a:rPr lang="en-US" sz="2200" b="0" kern="1200" dirty="0"/>
            <a:t> </a:t>
          </a:r>
          <a:r>
            <a:rPr lang="en-US" sz="2200" b="0" kern="1200" dirty="0" err="1"/>
            <a:t>ung</a:t>
          </a:r>
          <a:r>
            <a:rPr lang="en-US" sz="2200" b="0" kern="1200" dirty="0"/>
            <a:t> </a:t>
          </a:r>
          <a:r>
            <a:rPr lang="en-US" sz="2200" b="0" kern="1200" dirty="0" err="1"/>
            <a:t>thư</a:t>
          </a:r>
          <a:r>
            <a:rPr lang="en-US" sz="2200" b="0" kern="1200" dirty="0"/>
            <a:t> </a:t>
          </a:r>
          <a:r>
            <a:rPr lang="en-US" sz="2200" b="0" kern="1200" dirty="0" err="1"/>
            <a:t>tái</a:t>
          </a:r>
          <a:r>
            <a:rPr lang="en-US" sz="2200" b="0" kern="1200" dirty="0"/>
            <a:t> </a:t>
          </a:r>
          <a:r>
            <a:rPr lang="en-US" sz="2200" b="0" kern="1200" dirty="0" err="1"/>
            <a:t>phát</a:t>
          </a:r>
          <a:endParaRPr lang="en-US" sz="2200" b="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§"/>
          </a:pPr>
          <a:r>
            <a:rPr lang="en-US" sz="2200" b="1" kern="1200" dirty="0" err="1"/>
            <a:t>Tái</a:t>
          </a:r>
          <a:r>
            <a:rPr lang="en-US" sz="2200" b="1" kern="1200" dirty="0"/>
            <a:t> </a:t>
          </a:r>
          <a:r>
            <a:rPr lang="en-US" sz="2200" b="1" kern="1200" dirty="0" err="1"/>
            <a:t>phát</a:t>
          </a:r>
          <a:r>
            <a:rPr lang="en-US" sz="2200" b="1" kern="1200" dirty="0"/>
            <a:t> </a:t>
          </a:r>
          <a:r>
            <a:rPr lang="en-US" sz="2200" b="1" kern="1200" dirty="0" err="1"/>
            <a:t>sinh</a:t>
          </a:r>
          <a:r>
            <a:rPr lang="en-US" sz="2200" b="1" kern="1200" dirty="0"/>
            <a:t> </a:t>
          </a:r>
          <a:r>
            <a:rPr lang="en-US" sz="2200" b="1" kern="1200" dirty="0" err="1"/>
            <a:t>hóa</a:t>
          </a:r>
          <a:r>
            <a:rPr lang="en-US" sz="2200" b="1" kern="1200" dirty="0"/>
            <a:t>: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Courier New" panose="02070309020205020404" pitchFamily="49" charset="0"/>
            <a:buChar char="o"/>
          </a:pPr>
          <a:r>
            <a:rPr lang="en-US" sz="1800" b="0" kern="1200" dirty="0"/>
            <a:t>PSA </a:t>
          </a:r>
          <a:r>
            <a:rPr lang="nn-NO" sz="1800" b="0" kern="1200" dirty="0"/>
            <a:t>≥ 0.2 ng/ml (sau phẫu thuật cắt TTL tận gốc)</a:t>
          </a:r>
          <a:endParaRPr lang="en-US" sz="1800" b="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Courier New" panose="02070309020205020404" pitchFamily="49" charset="0"/>
            <a:buChar char="o"/>
          </a:pPr>
          <a:r>
            <a:rPr lang="en-US" sz="1800" b="0" kern="1200" dirty="0"/>
            <a:t>PSA &lt; 0.2: PSA </a:t>
          </a:r>
          <a:r>
            <a:rPr lang="en-US" sz="1800" b="0" kern="1200" dirty="0" err="1"/>
            <a:t>đang</a:t>
          </a:r>
          <a:r>
            <a:rPr lang="en-US" sz="1800" b="0" kern="1200" dirty="0"/>
            <a:t> </a:t>
          </a:r>
          <a:r>
            <a:rPr lang="en-US" sz="1800" b="0" kern="1200" dirty="0" err="1"/>
            <a:t>tăng</a:t>
          </a:r>
          <a:endParaRPr lang="en-US" sz="1800" b="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Ø"/>
          </a:pPr>
          <a:r>
            <a:rPr lang="en-US" sz="1800" b="0" kern="1200" dirty="0"/>
            <a:t> </a:t>
          </a:r>
          <a:r>
            <a:rPr lang="en-US" sz="1800" b="0" kern="1200" dirty="0" err="1"/>
            <a:t>Xạ</a:t>
          </a:r>
          <a:r>
            <a:rPr lang="en-US" sz="1800" b="0" kern="1200" dirty="0"/>
            <a:t> </a:t>
          </a:r>
          <a:r>
            <a:rPr lang="en-US" sz="1800" b="0" kern="1200" dirty="0" err="1"/>
            <a:t>trị</a:t>
          </a:r>
          <a:r>
            <a:rPr lang="en-US" sz="1800" b="0" kern="1200" dirty="0"/>
            <a:t> </a:t>
          </a:r>
          <a:r>
            <a:rPr lang="en-US" sz="1800" b="0" kern="1200" dirty="0" err="1"/>
            <a:t>cứu</a:t>
          </a:r>
          <a:r>
            <a:rPr lang="en-US" sz="1800" b="0" kern="1200" dirty="0"/>
            <a:t> </a:t>
          </a:r>
          <a:r>
            <a:rPr lang="en-US" sz="1800" b="0" kern="1200" dirty="0" err="1"/>
            <a:t>vớt</a:t>
          </a:r>
          <a:r>
            <a:rPr lang="en-US" sz="1800" b="0" kern="1200" dirty="0"/>
            <a:t> ± ADT (High risk)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§"/>
          </a:pPr>
          <a:r>
            <a:rPr lang="en-US" sz="2200" b="1" kern="1200" dirty="0"/>
            <a:t>Tái </a:t>
          </a:r>
          <a:r>
            <a:rPr lang="en-US" sz="2200" b="1" kern="1200" dirty="0" err="1"/>
            <a:t>phát</a:t>
          </a:r>
          <a:r>
            <a:rPr lang="en-US" sz="2200" b="1" kern="1200" dirty="0"/>
            <a:t> </a:t>
          </a:r>
          <a:r>
            <a:rPr lang="en-US" sz="2200" b="1" kern="1200" dirty="0" err="1"/>
            <a:t>tại</a:t>
          </a:r>
          <a:r>
            <a:rPr lang="en-US" sz="2200" b="1" kern="1200" dirty="0"/>
            <a:t> </a:t>
          </a:r>
          <a:r>
            <a:rPr lang="en-US" sz="2200" b="1" kern="1200" dirty="0" err="1"/>
            <a:t>vùng</a:t>
          </a:r>
          <a:r>
            <a:rPr lang="en-US" sz="2200" b="1" kern="1200" dirty="0"/>
            <a:t>: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Ø"/>
          </a:pPr>
          <a:r>
            <a:rPr lang="en-US" sz="1800" b="0" kern="1200" dirty="0"/>
            <a:t> </a:t>
          </a:r>
          <a:r>
            <a:rPr lang="en-US" sz="1800" b="0" kern="1200" dirty="0" err="1"/>
            <a:t>Xạ</a:t>
          </a:r>
          <a:r>
            <a:rPr lang="en-US" sz="1800" b="0" kern="1200" dirty="0"/>
            <a:t> </a:t>
          </a:r>
          <a:r>
            <a:rPr lang="en-US" sz="1800" b="0" kern="1200" dirty="0" err="1"/>
            <a:t>trị</a:t>
          </a:r>
          <a:r>
            <a:rPr lang="en-US" sz="1800" b="0" kern="1200" dirty="0"/>
            <a:t> </a:t>
          </a:r>
          <a:r>
            <a:rPr lang="en-US" sz="1800" b="0" kern="1200" dirty="0" err="1"/>
            <a:t>cứu</a:t>
          </a:r>
          <a:r>
            <a:rPr lang="en-US" sz="1800" b="0" kern="1200" dirty="0"/>
            <a:t> </a:t>
          </a:r>
          <a:r>
            <a:rPr lang="en-US" sz="1800" b="0" kern="1200" dirty="0" err="1"/>
            <a:t>vớt</a:t>
          </a:r>
          <a:r>
            <a:rPr lang="en-US" sz="1800" b="0" kern="1200" dirty="0"/>
            <a:t> + ADT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§"/>
          </a:pPr>
          <a:r>
            <a:rPr lang="en-US" sz="2200" b="1" kern="1200" dirty="0"/>
            <a:t>Di </a:t>
          </a:r>
          <a:r>
            <a:rPr lang="en-US" sz="2200" b="1" kern="1200" dirty="0" err="1"/>
            <a:t>căn</a:t>
          </a:r>
          <a:r>
            <a:rPr lang="en-US" sz="2200" b="1" kern="1200" dirty="0"/>
            <a:t> xa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Ø"/>
          </a:pPr>
          <a:r>
            <a:rPr lang="en-US" sz="1800" b="0" kern="1200" dirty="0"/>
            <a:t> Stereotactic ablative radiotherapy (SABR) Metastasis-directed therapy (MDT)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Ø"/>
          </a:pPr>
          <a:r>
            <a:rPr lang="en-US" sz="1800" b="0" kern="1200" dirty="0"/>
            <a:t> </a:t>
          </a:r>
          <a:r>
            <a:rPr lang="en-US" sz="1800" b="0" kern="1200" dirty="0" err="1"/>
            <a:t>Điều</a:t>
          </a:r>
          <a:r>
            <a:rPr lang="en-US" sz="1800" b="0" kern="1200" dirty="0"/>
            <a:t> </a:t>
          </a:r>
          <a:r>
            <a:rPr lang="en-US" sz="1800" b="0" kern="1200" dirty="0" err="1"/>
            <a:t>trị</a:t>
          </a:r>
          <a:r>
            <a:rPr lang="en-US" sz="1800" b="0" kern="1200" dirty="0"/>
            <a:t> </a:t>
          </a:r>
          <a:r>
            <a:rPr lang="en-US" sz="1800" b="0" kern="1200" dirty="0" err="1"/>
            <a:t>toàn</a:t>
          </a:r>
          <a:r>
            <a:rPr lang="en-US" sz="1800" b="0" kern="1200" dirty="0"/>
            <a:t> </a:t>
          </a:r>
          <a:r>
            <a:rPr lang="en-US" sz="1800" b="0" kern="1200" dirty="0" err="1"/>
            <a:t>thân</a:t>
          </a:r>
          <a:endParaRPr lang="en-US" sz="1800" b="0" kern="1200" dirty="0"/>
        </a:p>
      </dsp:txBody>
      <dsp:txXfrm>
        <a:off x="0" y="1243445"/>
        <a:ext cx="5581833" cy="39030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258072-E177-4D3A-B314-7D11FCAEF516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F15BB0-36EF-426C-AC5C-747A01A05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44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rotoday.com/conference-highlights/aua-2019-annual-meeting/aua-2019-prostate-cancer/112386-aua-2019-calgb-90203-radical-prostatectomy-with-or-without-neoadjuvant-chemohormonal-therapy-in-men-with-clinically-localized-high-risk-prostate-cancer.html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89BF6-34B1-73B7-4F95-55579F070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2EDC7F-40A5-6992-6DD4-5D897A1F6A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1332C1-BC9B-1BCB-8ACA-4230EF17A6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79241-1283-3E29-7C19-3E70802015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0A653-253B-4F0B-9B4B-3E02E45999A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37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E8A16-BBD9-0162-D95C-E94735285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4D5664-6629-F4CA-A57E-008683ADD3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E1981C-F68D-1E8F-6F8E-C270864F6A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E17F26-7309-6C20-7665-7BD4D7C07F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0A653-253B-4F0B-9B4B-3E02E45999A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1890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2C9F9-BD23-061A-A9CF-5F6963AE8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EA8144-C44D-96E6-0A96-C8C7A90B08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B4F3B7-DB75-2FD7-F5FD-B7CD7B221C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E8D58-A98A-033D-8299-3A08F51269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0A653-253B-4F0B-9B4B-3E02E45999A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5366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4A6C8-A449-8664-521A-5E9977724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A99E85-E9AE-69A4-7D92-16F984DDB8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0BCD0E-F224-22A0-8B4E-87C7E6DD53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15606-78B6-5A55-7F81-AECDC2A352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0A653-253B-4F0B-9B4B-3E02E45999A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6163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4ED51-BB66-FBD6-BAB4-4E98E842B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87FAE1-68E2-FB0F-A30F-7E8AEB9CE9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7048EF-A238-49D7-3053-CF41983EA5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C8DF76-0731-731F-9665-679C07852F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0A653-253B-4F0B-9B4B-3E02E45999A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927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7D67F-4C3D-735B-E008-808D2E9B2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E6A5EE-B403-2AE2-E1BC-644F071115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D008B6-A9BE-2AB4-57CF-BBDF5B11A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Cân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lợi</a:t>
            </a:r>
            <a:r>
              <a:rPr lang="en-US" dirty="0"/>
              <a:t> </a:t>
            </a:r>
            <a:r>
              <a:rPr lang="en-US" dirty="0" err="1"/>
              <a:t>ích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nguy</a:t>
            </a:r>
            <a:r>
              <a:rPr lang="en-US" dirty="0"/>
              <a:t> </a:t>
            </a:r>
            <a:r>
              <a:rPr lang="en-US" dirty="0" err="1"/>
              <a:t>cơ</a:t>
            </a:r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BE8491-C828-4772-2E80-765D2AE3B1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0A653-253B-4F0B-9B4B-3E02E45999A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164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3486C1-39AC-0573-D3AF-750F78B36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621C6F-3B31-8848-1F89-3E1CF7482A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EF540D-94D4-6B03-DFE6-B0734AE5A5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Cân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lợi</a:t>
            </a:r>
            <a:r>
              <a:rPr lang="en-US" dirty="0"/>
              <a:t> </a:t>
            </a:r>
            <a:r>
              <a:rPr lang="en-US" dirty="0" err="1"/>
              <a:t>ích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nguy</a:t>
            </a:r>
            <a:r>
              <a:rPr lang="en-US" dirty="0"/>
              <a:t> </a:t>
            </a:r>
            <a:r>
              <a:rPr lang="en-US" dirty="0" err="1"/>
              <a:t>cơ</a:t>
            </a:r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952AEB-AD0A-0B8F-A64C-F34806242B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0A653-253B-4F0B-9B4B-3E02E45999A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0093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BFF97-A8AF-41EB-DB8D-741A4A9F3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A28724-E5E7-722C-6A36-3D9387F950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E8A1BD-92A7-E21C-7A32-A5495E1A53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47F60A-B226-199B-017E-4F6B3630CF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0A653-253B-4F0B-9B4B-3E02E45999A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4840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0A653-253B-4F0B-9B4B-3E02E45999A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0657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12D48-047B-389A-D74B-8564692F6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63ABEF-7A30-11D8-5D92-FD81DAAD0F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8C32E3-4E6A-52D5-C050-A60FCA39AE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8F66C8-4C65-B118-20A3-FE4EAA5A0E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0A653-253B-4F0B-9B4B-3E02E45999A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4822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C7F67C-1D57-6A79-EA02-21FF55294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FD46C0-D967-F122-55DD-9FE9497F7C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F5061E-7FDE-561F-A6FB-A2D322EFE7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9D1F8-6973-05A0-51B9-8569758F44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0A653-253B-4F0B-9B4B-3E02E45999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884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A0FAB-4E5A-1136-2EA1-49C9799B8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3D72AA-F9A2-DE2D-A45A-B7287C9D9A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62A1A9-95FF-9E7C-1907-FB589CD2EE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55E4CF-5DBF-FFFA-0E67-03D223265A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0A653-253B-4F0B-9B4B-3E02E45999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057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06329-1BDD-C8B0-F24D-D961A35D3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D5B726-0E57-5AB5-620D-36046DF0A0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34A98A-BA37-EC57-8C82-4AC91CB20D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29829C-5924-965A-1F48-3B6B18E3EE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0A653-253B-4F0B-9B4B-3E02E45999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2234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0A653-253B-4F0B-9B4B-3E02E45999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4531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CE276-0CDD-64CE-44ED-40A72BB13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5887CD-D635-33D1-A86E-7644BD95DB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2ADC6B-EB21-41D7-87DE-6C86B71B9C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898BF-8235-0F5F-0825-29E77A2BEC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0A653-253B-4F0B-9B4B-3E02E45999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3167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60FB8-EECF-F802-FBC7-6A6660FC5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8FE4AA-B5E3-D235-0E37-4BF19877D3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1D8443-CA93-DDF8-B355-120FA1F165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722F77-1B74-0DE2-05C1-152AC9865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0A653-253B-4F0B-9B4B-3E02E45999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2984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14F5E-2465-76BB-1F70-0D9B109FA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6B3834-2FAF-DA31-942B-D4ED3A3EC0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9C48D3-F227-15C3-EE20-415D6D9F3C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Chờ</a:t>
            </a:r>
            <a:r>
              <a:rPr lang="en-US" dirty="0"/>
              <a:t> </a:t>
            </a:r>
            <a:r>
              <a:rPr lang="en-US" dirty="0" err="1"/>
              <a:t>tái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hay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bước</a:t>
            </a:r>
            <a:r>
              <a:rPr lang="en-US" dirty="0"/>
              <a:t>?</a:t>
            </a:r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9BE02-1F68-F290-CBBC-0217EC9A75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0A653-253B-4F0B-9B4B-3E02E45999A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343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0A653-253B-4F0B-9B4B-3E02E45999A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142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dirty="0">
                <a:solidFill>
                  <a:srgbClr val="000000"/>
                </a:solidFill>
                <a:effectLst/>
                <a:latin typeface="HelveticaNeue-Roman"/>
              </a:rPr>
              <a:t>This recommendation was supported by a published retrospective multi-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HelveticaNeue-Roman"/>
              </a:rPr>
              <a:t>centre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HelveticaNeue-Roman"/>
              </a:rPr>
              <a:t> study comparing ART and SRT in patients with high-risk features (pN1 or ISUP 4–5 and pT3/4-tumours) after RP [925]. After a median follow-up of 8.2 years of the 26,118 men included in the study, 2,104 patients died, 25.62% from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HelveticaNeue-Roman"/>
              </a:rPr>
              <a:t>PCa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HelveticaNeue-Roman"/>
              </a:rPr>
              <a:t> (n = 539) and 2,424 patients had adverse pathology compared with 23,694 who did not. After excluding men with persistent PSA after RP, ART when compared with early SRT showed a significantly lower acute mortality risk (p = 0.02, HR: 0.33)</a:t>
            </a:r>
            <a:r>
              <a:rPr lang="en-US" dirty="0"/>
              <a:t> </a:t>
            </a:r>
            <a:br>
              <a:rPr lang="en-US" dirty="0"/>
            </a:b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0A653-253B-4F0B-9B4B-3E02E45999A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755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0A653-253B-4F0B-9B4B-3E02E45999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1460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91406-1A5B-CFC0-DFB1-B849531BB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CE70B9-7E4D-0C2D-C724-3F561C635A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61AD1E-EBC2-DA67-2D93-1E346B41F1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FAE6C3-7596-5EB5-246F-06A197ADFF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0A653-253B-4F0B-9B4B-3E02E45999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6234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FF993-8717-0CFF-E58D-927E24FEF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B6CB87-F12A-FEC6-6A77-03846E3CEA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0F3E8B-4F6A-EA3A-FF3E-BCAC549ABC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C8280-996B-5458-E6CC-4DCFE30DE3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0A653-253B-4F0B-9B4B-3E02E45999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41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1FD6C-E8CE-30DA-9E32-3979F3DA9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4F6562-FDB8-D696-FEE8-9891112626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4224FC-1719-3397-9EF1-700F13CD80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0A1912-2D0D-FB6B-7E74-63CDABFA1E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0A653-253B-4F0B-9B4B-3E02E45999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1670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50180A-BE19-CC9B-2905-4EE8D3FB5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E21FEA-AA67-E103-BBC1-8B45AC0480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66F61D-F894-6D73-3617-D154AD7D54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28279-E3D7-90E3-ED4F-83C599F8CB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0A653-253B-4F0B-9B4B-3E02E45999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1968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9C3F7-4C8C-46C8-840F-AA08BB2B5AB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9718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https://www.urotoday.com/conference-highlights/asco-gu-2025/asco-gu-2025-prostate-cancer/158178-asco-gu-2025-discussant-optimizing-radiotherapy-treatment-for-high-risk-prostate-cancers.html</a:t>
            </a:r>
          </a:p>
          <a:p>
            <a:endParaRPr lang="en-US" dirty="0"/>
          </a:p>
          <a:p>
            <a:r>
              <a:rPr lang="en-US" dirty="0"/>
              <a:t>Presented at the </a:t>
            </a:r>
            <a:r>
              <a:rPr lang="en-US" dirty="0">
                <a:hlinkClick r:id="rId3"/>
              </a:rPr>
              <a:t>2019 American Urological Association (AUA) Annual Meeting</a:t>
            </a:r>
            <a:r>
              <a:rPr lang="en-US" dirty="0"/>
              <a:t> </a:t>
            </a:r>
          </a:p>
          <a:p>
            <a:r>
              <a:rPr lang="en-US" dirty="0"/>
              <a:t>The PUNCH trial demonstrated no statistically significant difference in their primary outcome of </a:t>
            </a:r>
            <a:r>
              <a:rPr lang="en-US" b="1" dirty="0"/>
              <a:t>3-year biochemical progression-free survival </a:t>
            </a:r>
            <a:r>
              <a:rPr lang="en-US" dirty="0"/>
              <a:t>(p=0.11). </a:t>
            </a:r>
          </a:p>
          <a:p>
            <a:r>
              <a:rPr lang="en-US" dirty="0"/>
              <a:t>However, with respect to their secondary outcome of </a:t>
            </a:r>
            <a:r>
              <a:rPr lang="en-US" b="1" dirty="0"/>
              <a:t>overall survival</a:t>
            </a:r>
            <a:r>
              <a:rPr lang="en-US" dirty="0"/>
              <a:t>, the authors found a statistically significant benefit in 10-year overall survival with a hazard ratio of 0.61 (95% confidence interval 0.40 to 0.94).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0A653-253B-4F0B-9B4B-3E02E45999A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1553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https://www.jnjmedicalconnect.com/products/erleada/medical-content/erleada-proteus-study</a:t>
            </a:r>
          </a:p>
          <a:p>
            <a:r>
              <a:rPr lang="en-US" dirty="0"/>
              <a:t>https://www.auajournals.org/doi/10.1097/JU.0000000000004163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0A653-253B-4F0B-9B4B-3E02E45999A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1553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https://ascopubs.org/doi/10.1200/JCO.2025.43.5_suppl.394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0A653-253B-4F0B-9B4B-3E02E45999A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9394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6C8AF-A348-3527-BD65-04EF9AB5E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00F97F-C803-2077-414B-D61E39F08D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AAD487-CA0E-6E29-ECEF-38C1FB7444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D987FB-4BE2-2EFF-A9A2-704F5738B1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0A653-253B-4F0B-9B4B-3E02E45999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9036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0A653-253B-4F0B-9B4B-3E02E45999A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132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D6A8C-630E-49B0-7D69-EC4A08D3C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052C0C-93C3-47A7-34C0-75A63EEF67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318997-F2C0-1842-7B4C-B25021E81C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F1FAB9-D965-6BF9-539C-BDF2C50C7B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0A653-253B-4F0B-9B4B-3E02E45999A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712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0E621-D9F5-73A5-389D-900BF310C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5CCB4C-ABAA-8BBB-8CED-559F0E1847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11786E-1CD7-DC38-3FC1-95DF727760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03DE5F-9812-D5EB-F3D4-5BDC84E8F1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0A653-253B-4F0B-9B4B-3E02E45999A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639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9243FA-0BF7-67A2-783E-928C70694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F3C365-6E2D-A5F5-1CD2-72E8A573A4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3550EF-AFB4-4174-438B-9780E9EE57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821F41-F2CD-2D97-2756-B06BA0DCAE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0A653-253B-4F0B-9B4B-3E02E45999A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802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0A653-253B-4F0B-9B4B-3E02E45999A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407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0A653-253B-4F0B-9B4B-3E02E45999A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049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0A653-253B-4F0B-9B4B-3E02E45999A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02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8114B-C3BA-6F7D-A50E-728A0CF05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AC83A2-B5A7-CC4B-AE1A-31244A8321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1438F-918C-90B6-350A-5CADF04D8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EA885-95CB-4C63-8FEA-B00583433A6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BB59F-B171-724A-2A6A-540D98F4F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01A8ED-8657-5E07-BA62-A6167756C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FC3EC-2E49-4996-A892-42907EF37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50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F8D86-6B0E-CBE9-AD22-6924F262D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4ECE24-049A-4AB7-30F1-D3748D71F5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10CC3-6381-F874-84A5-1BF38E347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EA885-95CB-4C63-8FEA-B00583433A6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4CED15-4EDF-5E8F-81E0-A2C6BFAC1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0A99D7-C16F-CA8F-7295-7AA7AAAF6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FC3EC-2E49-4996-A892-42907EF37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359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DC4C59-2B12-559D-D541-BFA33924F1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E81FF2-A58E-B845-49AA-C1435703D8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9EB0AC-3EF3-5AD2-5D42-049C6AFE5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EA885-95CB-4C63-8FEA-B00583433A6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19CD0-89B2-449B-8A32-235A26560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3D887-D894-F370-3E07-61DAB02EC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FC3EC-2E49-4996-A892-42907EF37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07D51-22F5-ED2E-261C-8AC3FC1DB8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C2B014-56CF-D9ED-13BA-CA8DC08B4F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D1173-6407-08ED-2064-3A1099235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C5765-396A-44BA-9FCC-35BBD49BFC3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9D8D1-D632-8490-D908-A839E5FD3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84657B-C18F-FB79-6891-7640D4EEA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8447-0AF1-46AF-8798-D560E0123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029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07D82-54DB-427B-0D47-DD8059E97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C9172-3C21-5F92-3EB6-2BF9FAD0D8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A97C-3CF5-5227-67AE-233898E4C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C5765-396A-44BA-9FCC-35BBD49BFC3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F31462-8E78-59D7-24F6-BAC8E1A30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46D63F-B787-B4F5-4238-88E4161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8447-0AF1-46AF-8798-D560E0123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8554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34A36-CAD3-217D-390D-9F26EC771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09F3B6-4C9A-F091-98E2-52C5653E63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C6381-CCDE-4909-6AC0-84E6FA332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C5765-396A-44BA-9FCC-35BBD49BFC3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5BDB7-A8B4-2000-747C-6E555ADCB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9CF14-2330-B053-6E51-C3EDAF498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8447-0AF1-46AF-8798-D560E0123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30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DD6EA-B48C-DCA5-7FE2-3B77E303B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12AD7-2507-91C0-C5F5-2BBF20025C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17109D-236C-9F15-4F92-A11AB88F75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A09ACF-5710-B83C-B565-0EB91E3F7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C5765-396A-44BA-9FCC-35BBD49BFC3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91F58B-7630-7A8F-8B12-644406125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19200D-F13F-12FA-D38F-C5E474AAC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8447-0AF1-46AF-8798-D560E0123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961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EA7A8-0AD9-8664-5AC7-BF7F7B65C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F4462C-3E9A-DCC6-CCA8-3F82609F1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59C970-A3F2-B4BF-3E1A-10DE80286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3E41BA-8B12-89CD-D99F-AA0642D391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A18402-B326-2189-1517-8357F6881D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075DAA-3DC5-C906-930B-2FAF2D34A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C5765-396A-44BA-9FCC-35BBD49BFC3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AEA97-688F-ED3B-9962-FFB3C01F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887AB9-DA96-59FA-D21E-63C0C6BA1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8447-0AF1-46AF-8798-D560E0123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651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AEB2C-46BA-D71B-D18D-37421F882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BE7FF5-C5B3-A701-0EB9-78D85A660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C5765-396A-44BA-9FCC-35BBD49BFC3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CE3256-E169-DFA5-30A4-A09DCD4D3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14E17E-CAE0-90E0-E83E-252106E68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8447-0AF1-46AF-8798-D560E0123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5793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67A10A-0194-1EDB-9935-10EA9AA9D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C5765-396A-44BA-9FCC-35BBD49BFC3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51A6BA-4F6C-454A-59FC-B8186F2C2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054ADC-2D33-56F4-902B-105FAA819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8447-0AF1-46AF-8798-D560E0123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7688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4A3C9-4E8D-574D-38E0-B24AEAAF2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03654-7ECD-3216-BBFF-448CBA3F0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F9EE4D-D662-E42A-4557-1F6D30307B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71688D-E069-C7D0-706F-2793E6984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C5765-396A-44BA-9FCC-35BBD49BFC3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56EB84-76B5-17C4-DF65-E78061CBE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5656C3-D336-3C54-E17D-46695402D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8447-0AF1-46AF-8798-D560E0123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416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2DBA0-8954-8F97-24F4-9D86B2138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051E5-E53C-8761-59F0-E3D7DD14B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10935-A6F6-DE96-08E7-8C38EAC2C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EA885-95CB-4C63-8FEA-B00583433A6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0CCA39-CEBE-7B3B-8C55-DC21CA78F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F8E1B-2190-3259-3C7C-86E89E569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FC3EC-2E49-4996-A892-42907EF37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5983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137B7-F4F8-34E4-3D15-F1F6E6EAC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97D60E-D594-2791-84F4-05EEC1E0E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6BABF7-BB12-DF29-851B-C0F61B36B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5C8418-C5DE-E3D7-FA43-696B157B8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C5765-396A-44BA-9FCC-35BBD49BFC3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D30BCF-B73B-82C6-0C8E-D841C99CA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78A765-7CDB-25BF-450A-544695EF1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8447-0AF1-46AF-8798-D560E0123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8294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40032-BE61-7006-CE12-C1E721C73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BD5AB3-D49E-7111-B4CA-03CCB15003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5CC83-AD85-FAF8-4ED1-A01701799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C5765-396A-44BA-9FCC-35BBD49BFC3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6DB27-9282-BAF7-A0D3-BC5B3BBB4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B1C8E-A864-8D69-E1DC-E2FD95552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8447-0AF1-46AF-8798-D560E0123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7330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6E846C-49AE-467F-EE62-89A3CFE7CB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6D8ACC-9ABA-98AD-36AB-4E5F316919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764A9-9D70-C426-8DD5-42627E16F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C5765-396A-44BA-9FCC-35BBD49BFC3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794EA4-C7C1-9358-598A-2E93D94E0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E267D-CAD2-F4A7-B448-F6267A53A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8447-0AF1-46AF-8798-D560E0123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372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Art_Oncolog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7A1C8D-51EF-9C44-BDD7-A3679E625F89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083" y="320147"/>
            <a:ext cx="11542448" cy="56769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9A8FA75-11BD-4A44-9FCE-E583C97232EF}"/>
              </a:ext>
            </a:extLst>
          </p:cNvPr>
          <p:cNvGrpSpPr/>
          <p:nvPr userDrawn="1"/>
        </p:nvGrpSpPr>
        <p:grpSpPr>
          <a:xfrm>
            <a:off x="323517" y="4709967"/>
            <a:ext cx="11544969" cy="1292895"/>
            <a:chOff x="386615" y="5651959"/>
            <a:chExt cx="13853963" cy="155147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98D380E-88A3-2A4F-9C50-74387A0DE855}"/>
                </a:ext>
              </a:extLst>
            </p:cNvPr>
            <p:cNvSpPr/>
            <p:nvPr userDrawn="1"/>
          </p:nvSpPr>
          <p:spPr bwMode="auto">
            <a:xfrm flipV="1">
              <a:off x="386615" y="5651959"/>
              <a:ext cx="13853963" cy="1543047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76195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667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Verdana" panose="020B0604030504040204" pitchFamily="34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33146C3-38D0-6C4D-8390-5A2558B61243}"/>
                </a:ext>
              </a:extLst>
            </p:cNvPr>
            <p:cNvSpPr/>
            <p:nvPr userDrawn="1"/>
          </p:nvSpPr>
          <p:spPr bwMode="auto">
            <a:xfrm flipV="1">
              <a:off x="386615" y="5660386"/>
              <a:ext cx="13853963" cy="1543047"/>
            </a:xfrm>
            <a:prstGeom prst="rect">
              <a:avLst/>
            </a:prstGeom>
            <a:gradFill>
              <a:gsLst>
                <a:gs pos="100000">
                  <a:schemeClr val="bg1"/>
                </a:gs>
                <a:gs pos="28000">
                  <a:schemeClr val="bg1">
                    <a:alpha val="30000"/>
                  </a:schemeClr>
                </a:gs>
              </a:gsLst>
              <a:lin ang="8100000" scaled="0"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76195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667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Verdana" panose="020B0604030504040204" pitchFamily="34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23517" y="3660133"/>
            <a:ext cx="11544969" cy="1056856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7619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67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Verdana" panose="020B0604030504040204" pitchFamily="34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19688" y="3661835"/>
            <a:ext cx="10451563" cy="60060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3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833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640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1541" y="4286249"/>
            <a:ext cx="10481460" cy="402168"/>
          </a:xfrm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7877" y="5118775"/>
            <a:ext cx="7144473" cy="790699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533" y="4869659"/>
            <a:ext cx="7144473" cy="23812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/>
            </a:lvl1pPr>
            <a:lvl2pPr marL="234141" indent="0">
              <a:buNone/>
              <a:defRPr/>
            </a:lvl2pPr>
            <a:lvl3pPr marL="530317" indent="0">
              <a:buNone/>
              <a:defRPr/>
            </a:lvl3pPr>
            <a:lvl4pPr marL="896054" indent="0">
              <a:buNone/>
              <a:defRPr/>
            </a:lvl4pPr>
            <a:lvl5pPr marL="1296745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74F69A-B324-3B49-BD2D-24B26170D9CB}"/>
              </a:ext>
            </a:extLst>
          </p:cNvPr>
          <p:cNvSpPr txBox="1"/>
          <p:nvPr userDrawn="1"/>
        </p:nvSpPr>
        <p:spPr>
          <a:xfrm>
            <a:off x="9245600" y="4871293"/>
            <a:ext cx="2058611" cy="7890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833" b="1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Drouville</a:t>
            </a:r>
            <a:r>
              <a:rPr lang="en-US" sz="833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 </a:t>
            </a:r>
            <a:r>
              <a:rPr lang="en-US" sz="833" b="1" i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the fish tank</a:t>
            </a:r>
          </a:p>
          <a:p>
            <a:pPr marL="0" marR="0" indent="0" algn="r" defTabSz="608471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33" b="0" i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Drouville</a:t>
            </a:r>
            <a:r>
              <a:rPr lang="en-US" sz="833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 a patient, graphic designer and artist from Argentina who has survived multiple myeloma and a relapse.</a:t>
            </a:r>
          </a:p>
        </p:txBody>
      </p:sp>
    </p:spTree>
    <p:extLst>
      <p:ext uri="{BB962C8B-B14F-4D97-AF65-F5344CB8AC3E}">
        <p14:creationId xmlns:p14="http://schemas.microsoft.com/office/powerpoint/2010/main" val="775675006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2"/>
            <a:ext cx="12192000" cy="1367189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7619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67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Verdana" panose="020B0604030504040204" pitchFamily="34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5368" y="1835520"/>
            <a:ext cx="10981267" cy="1615440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None/>
              <a:def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640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5367" y="3781794"/>
            <a:ext cx="8576108" cy="533959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917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5601B17-FFAE-EA41-A941-C177AC4425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5367" y="4523564"/>
            <a:ext cx="8576108" cy="1309445"/>
          </a:xfrm>
        </p:spPr>
        <p:txBody>
          <a:bodyPr/>
          <a:lstStyle>
            <a:lvl1pPr marL="0" marR="0" indent="0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  <a:tabLst/>
              <a:defRPr sz="15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Name</a:t>
            </a:r>
          </a:p>
          <a:p>
            <a:pPr marL="0" marR="0" lvl="0" indent="0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  <a:tabLst/>
              <a:defRPr/>
            </a:pPr>
            <a:r>
              <a:rPr lang="en-US"/>
              <a:t>Title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DF8765-12BA-004B-AD0A-6C7ABAC513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950" y="91037"/>
            <a:ext cx="3272783" cy="148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60640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title, blue with mic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6D205D-0FA0-FA40-BD8F-970F71C457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840" y="320040"/>
            <a:ext cx="11544971" cy="56560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BCC8F2-6CB2-8543-8DC8-7B588E3D4577}"/>
              </a:ext>
            </a:extLst>
          </p:cNvPr>
          <p:cNvSpPr/>
          <p:nvPr userDrawn="1"/>
        </p:nvSpPr>
        <p:spPr bwMode="auto">
          <a:xfrm>
            <a:off x="320841" y="320041"/>
            <a:ext cx="11544969" cy="5659585"/>
          </a:xfrm>
          <a:prstGeom prst="rect">
            <a:avLst/>
          </a:prstGeom>
          <a:solidFill>
            <a:schemeClr val="accent3">
              <a:alpha val="7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7619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67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 pitchFamily="-11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54DD1D-580B-1743-A80C-0AE1DA3235A0}"/>
              </a:ext>
            </a:extLst>
          </p:cNvPr>
          <p:cNvSpPr txBox="1"/>
          <p:nvPr userDrawn="1"/>
        </p:nvSpPr>
        <p:spPr>
          <a:xfrm>
            <a:off x="8586370" y="5607463"/>
            <a:ext cx="3143079" cy="2083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833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Skin cells at 20x magnification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BDC7DCC-CB64-5D4E-8CC6-951D208A52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3948" y="3012654"/>
            <a:ext cx="10618793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5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itchFamily="-65" charset="0"/>
              </a:defRPr>
            </a:lvl1pPr>
          </a:lstStyle>
          <a:p>
            <a:pPr marL="0" marR="0" lvl="0" indent="0" algn="l" defTabSz="640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314468516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title, dark blue with mic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F5E65DA-1FBD-6C4B-A969-DC9DAD66D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409" y="327486"/>
            <a:ext cx="11541183" cy="565607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4727BFF-0BE4-FB48-A395-08A9D327F394}"/>
              </a:ext>
            </a:extLst>
          </p:cNvPr>
          <p:cNvSpPr/>
          <p:nvPr userDrawn="1"/>
        </p:nvSpPr>
        <p:spPr bwMode="auto">
          <a:xfrm flipV="1">
            <a:off x="323517" y="318193"/>
            <a:ext cx="11544969" cy="5665367"/>
          </a:xfrm>
          <a:prstGeom prst="rect">
            <a:avLst/>
          </a:prstGeom>
          <a:solidFill>
            <a:schemeClr val="accent2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7619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67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 pitchFamily="-11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37573F-53C3-BB43-AAB4-86C544D5E76E}"/>
              </a:ext>
            </a:extLst>
          </p:cNvPr>
          <p:cNvSpPr txBox="1"/>
          <p:nvPr userDrawn="1"/>
        </p:nvSpPr>
        <p:spPr>
          <a:xfrm>
            <a:off x="8589042" y="5614722"/>
            <a:ext cx="3143079" cy="2083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833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Viral exacerbation at 40x magnification</a:t>
            </a:r>
            <a:endParaRPr lang="en-US" sz="833" b="1" i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85DE86F-AE1C-BD44-85B5-0D2251E66D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3948" y="3012654"/>
            <a:ext cx="10618793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5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itchFamily="-65" charset="0"/>
              </a:defRPr>
            </a:lvl1pPr>
          </a:lstStyle>
          <a:p>
            <a:pPr marL="0" marR="0" lvl="0" indent="0" algn="l" defTabSz="640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378585062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ection title,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05368" y="1532967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5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640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3201266872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Section title, sub,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5368" y="3927109"/>
            <a:ext cx="10981267" cy="1481139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917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05368" y="1532967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5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640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1263170927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Section title,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05368" y="1532967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5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640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328078506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C6991-3532-993C-6354-7FE6C44BD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A1F6EF-3F76-0DAB-84FE-12478BF50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CA2A0-6F97-6453-C6F9-4A0D3540E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EA885-95CB-4C63-8FEA-B00583433A6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51F3E-F317-253E-BD90-FDE66E522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96670-3298-6884-970F-AECE27C38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FC3EC-2E49-4996-A892-42907EF37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2753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Section title, sub,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5368" y="3927109"/>
            <a:ext cx="10981267" cy="1481139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917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5368" y="1532967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5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640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2620441903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Section title,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5368" y="1532967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5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640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2386051550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Section title, sub,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5368" y="3927109"/>
            <a:ext cx="10981267" cy="1481139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917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05368" y="1532967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5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640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4246950915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366" y="378459"/>
            <a:ext cx="10982015" cy="443199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601602" y="1585592"/>
            <a:ext cx="10985780" cy="4296997"/>
          </a:xfrm>
        </p:spPr>
        <p:txBody>
          <a:bodyPr/>
          <a:lstStyle>
            <a:lvl1pPr marL="234141" marR="0" indent="-234141" algn="l" defTabSz="761952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133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534424" marR="0" indent="-234141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 sz="1867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731472" marR="0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097209" marR="0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487868" marR="0" indent="-191122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234141" marR="0" lvl="0" indent="-234141" algn="l" defTabSz="761952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333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534424" marR="0" lvl="1" indent="-234141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731472" marR="0" lvl="2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097209" marR="0" lvl="3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487868" marR="0" lvl="4" indent="-191122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40710" y="6297785"/>
            <a:ext cx="379679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01928" y="6279365"/>
            <a:ext cx="8382000" cy="275167"/>
          </a:xfrm>
        </p:spPr>
        <p:txBody>
          <a:bodyPr anchor="b"/>
          <a:lstStyle>
            <a:lvl1pPr marL="0" indent="0">
              <a:spcBef>
                <a:spcPts val="167"/>
              </a:spcBef>
              <a:buNone/>
              <a:defRPr sz="74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1994199470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,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367" y="378459"/>
            <a:ext cx="10981267" cy="443199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601602" y="1591909"/>
            <a:ext cx="10985780" cy="4290680"/>
          </a:xfrm>
        </p:spPr>
        <p:txBody>
          <a:bodyPr/>
          <a:lstStyle>
            <a:lvl1pPr marL="234141" marR="0" indent="-234141" algn="l" defTabSz="761952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133">
                <a:solidFill>
                  <a:schemeClr val="tx1"/>
                </a:solidFill>
              </a:defRPr>
            </a:lvl1pPr>
            <a:lvl2pPr marL="534424" marR="0" indent="-234141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 sz="1867">
                <a:solidFill>
                  <a:schemeClr val="tx1"/>
                </a:solidFill>
              </a:defRPr>
            </a:lvl2pPr>
            <a:lvl3pPr marL="731472" marR="0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1600">
                <a:solidFill>
                  <a:schemeClr val="tx1"/>
                </a:solidFill>
              </a:defRPr>
            </a:lvl3pPr>
            <a:lvl4pPr marL="1097209" marR="0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 sz="1467">
                <a:solidFill>
                  <a:schemeClr val="tx1"/>
                </a:solidFill>
              </a:defRPr>
            </a:lvl4pPr>
            <a:lvl5pPr marL="1487868" marR="0" indent="-191122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 sz="1200">
                <a:solidFill>
                  <a:schemeClr val="tx1"/>
                </a:solidFill>
              </a:defRPr>
            </a:lvl5pPr>
          </a:lstStyle>
          <a:p>
            <a:pPr marL="234141" marR="0" lvl="0" indent="-234141" algn="l" defTabSz="761952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333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534424" marR="0" lvl="1" indent="-234141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731472" marR="0" lvl="2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097209" marR="0" lvl="3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487868" marR="0" lvl="4" indent="-191122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5368" y="974217"/>
            <a:ext cx="10981267" cy="32823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133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583EDC4-237D-9841-A7A3-2E3EB25AA9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710" y="6297785"/>
            <a:ext cx="379679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01928" y="6279365"/>
            <a:ext cx="8382000" cy="275167"/>
          </a:xfrm>
        </p:spPr>
        <p:txBody>
          <a:bodyPr anchor="b"/>
          <a:lstStyle>
            <a:lvl1pPr marL="0" indent="0">
              <a:spcBef>
                <a:spcPts val="167"/>
              </a:spcBef>
              <a:buNone/>
              <a:defRPr sz="74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3953283663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-line title, sub,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5367" y="378459"/>
            <a:ext cx="10981267" cy="886396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7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601602" y="2228008"/>
            <a:ext cx="10985780" cy="3801731"/>
          </a:xfrm>
        </p:spPr>
        <p:txBody>
          <a:bodyPr>
            <a:normAutofit/>
          </a:bodyPr>
          <a:lstStyle>
            <a:lvl1pPr marL="234141" marR="0" indent="-234141" algn="l" defTabSz="761952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133">
                <a:solidFill>
                  <a:schemeClr val="tx1"/>
                </a:solidFill>
              </a:defRPr>
            </a:lvl1pPr>
            <a:lvl2pPr marL="534424" marR="0" indent="-234141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 sz="1867">
                <a:solidFill>
                  <a:schemeClr val="tx1"/>
                </a:solidFill>
              </a:defRPr>
            </a:lvl2pPr>
            <a:lvl3pPr marL="731472" marR="0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1600">
                <a:solidFill>
                  <a:schemeClr val="tx1"/>
                </a:solidFill>
              </a:defRPr>
            </a:lvl3pPr>
            <a:lvl4pPr marL="1097209" marR="0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 sz="1467">
                <a:solidFill>
                  <a:schemeClr val="tx1"/>
                </a:solidFill>
              </a:defRPr>
            </a:lvl4pPr>
            <a:lvl5pPr marL="1487868" marR="0" indent="-191122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 sz="1200">
                <a:solidFill>
                  <a:schemeClr val="tx1"/>
                </a:solidFill>
              </a:defRPr>
            </a:lvl5pPr>
          </a:lstStyle>
          <a:p>
            <a:pPr marL="234141" marR="0" lvl="0" indent="-234141" algn="l" defTabSz="761952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333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534424" marR="0" lvl="1" indent="-234141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731472" marR="0" lvl="2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097209" marR="0" lvl="3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487868" marR="0" lvl="4" indent="-191122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5368" y="1557307"/>
            <a:ext cx="10981267" cy="369332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4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583EDC4-237D-9841-A7A3-2E3EB25AA9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710" y="6297785"/>
            <a:ext cx="379679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01928" y="6279365"/>
            <a:ext cx="8382000" cy="275167"/>
          </a:xfrm>
        </p:spPr>
        <p:txBody>
          <a:bodyPr anchor="b"/>
          <a:lstStyle>
            <a:lvl1pPr marL="0" indent="0">
              <a:spcBef>
                <a:spcPts val="167"/>
              </a:spcBef>
              <a:buNone/>
              <a:defRPr sz="74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3684748775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ne title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366" y="378459"/>
            <a:ext cx="10981268" cy="4431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1928" y="1591909"/>
            <a:ext cx="10984707" cy="4290680"/>
          </a:xfrm>
        </p:spPr>
        <p:txBody>
          <a:bodyPr/>
          <a:lstStyle>
            <a:lvl1pPr marL="234141" marR="0" indent="-234141" algn="l" defTabSz="761952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133">
                <a:solidFill>
                  <a:schemeClr val="tx1"/>
                </a:solidFill>
              </a:defRPr>
            </a:lvl1pPr>
            <a:lvl2pPr marL="534424" marR="0" indent="-234141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731472" marR="0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097209" marR="0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487868" marR="0" indent="-191122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34141" marR="0" lvl="0" indent="-234141" algn="l" defTabSz="761952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333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534424" marR="0" lvl="1" indent="-234141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731472" marR="0" lvl="2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097209" marR="0" lvl="3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487868" marR="0" lvl="4" indent="-191122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659774A-71E5-F941-B6C9-6ABEBC3C73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710" y="6297785"/>
            <a:ext cx="379679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01928" y="6279365"/>
            <a:ext cx="8382000" cy="275167"/>
          </a:xfrm>
        </p:spPr>
        <p:txBody>
          <a:bodyPr anchor="b"/>
          <a:lstStyle>
            <a:lvl1pPr marL="0" indent="0">
              <a:spcBef>
                <a:spcPts val="167"/>
              </a:spcBef>
              <a:buNone/>
              <a:defRPr sz="74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1846260375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01928" y="1591909"/>
            <a:ext cx="10984707" cy="4290680"/>
          </a:xfrm>
        </p:spPr>
        <p:txBody>
          <a:bodyPr/>
          <a:lstStyle>
            <a:lvl1pPr marL="234141" marR="0" indent="-234141" algn="l" defTabSz="761952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133">
                <a:solidFill>
                  <a:schemeClr val="tx1"/>
                </a:solidFill>
              </a:defRPr>
            </a:lvl1pPr>
            <a:lvl2pPr marL="534424" marR="0" indent="-234141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731472" marR="0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097209" marR="0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487868" marR="0" indent="-191122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34141" marR="0" lvl="0" indent="-234141" algn="l" defTabSz="761952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333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534424" marR="0" lvl="1" indent="-234141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731472" marR="0" lvl="2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097209" marR="0" lvl="3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487868" marR="0" lvl="4" indent="-191122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8" y="378460"/>
            <a:ext cx="10981267" cy="4431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5368" y="974217"/>
            <a:ext cx="10981267" cy="32823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133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D2F08FA-1E8F-464B-8CF2-AA480329B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710" y="6297785"/>
            <a:ext cx="379679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01928" y="6279365"/>
            <a:ext cx="8382000" cy="275167"/>
          </a:xfrm>
        </p:spPr>
        <p:txBody>
          <a:bodyPr anchor="b"/>
          <a:lstStyle>
            <a:lvl1pPr marL="0" indent="0">
              <a:spcBef>
                <a:spcPts val="167"/>
              </a:spcBef>
              <a:buNone/>
              <a:defRPr sz="74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3765229569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, header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01928" y="2427289"/>
            <a:ext cx="10984707" cy="3455299"/>
          </a:xfrm>
        </p:spPr>
        <p:txBody>
          <a:bodyPr/>
          <a:lstStyle>
            <a:lvl1pPr marL="234141" marR="0" indent="-234141" algn="l" defTabSz="761952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133">
                <a:solidFill>
                  <a:schemeClr val="tx1"/>
                </a:solidFill>
              </a:defRPr>
            </a:lvl1pPr>
            <a:lvl2pPr marL="534424" marR="0" indent="-234141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731472" marR="0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097209" marR="0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487868" marR="0" indent="-191122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34141" marR="0" lvl="0" indent="-234141" algn="l" defTabSz="761952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333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534424" marR="0" lvl="1" indent="-234141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731472" marR="0" lvl="2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097209" marR="0" lvl="3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487868" marR="0" lvl="4" indent="-191122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5368" y="378460"/>
            <a:ext cx="10981267" cy="4431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5368" y="974217"/>
            <a:ext cx="10981267" cy="32823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133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A64133D-2D1C-0346-ACC5-4AF1B97E9A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710" y="6297785"/>
            <a:ext cx="379679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01928" y="6279365"/>
            <a:ext cx="8382000" cy="275167"/>
          </a:xfrm>
        </p:spPr>
        <p:txBody>
          <a:bodyPr anchor="b"/>
          <a:lstStyle>
            <a:lvl1pPr marL="0" indent="0">
              <a:spcBef>
                <a:spcPts val="167"/>
              </a:spcBef>
              <a:buNone/>
              <a:defRPr sz="75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0F85C30-66F7-3743-9CB2-2AE5CAE93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368" y="1597579"/>
            <a:ext cx="10981267" cy="328295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  <a:defRPr lang="en-US" sz="2133" b="1" dirty="0" smtClean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0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18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18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1800" dirty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092248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, char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368" y="1598665"/>
            <a:ext cx="10981267" cy="328295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  <a:defRPr lang="en-US" sz="2133" dirty="0" smtClean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0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18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18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1800" dirty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5368" y="378460"/>
            <a:ext cx="10981267" cy="4431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5368" y="974217"/>
            <a:ext cx="10981267" cy="32823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133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41FA18F-BFAE-2448-8409-F510492417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710" y="6297785"/>
            <a:ext cx="379679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01928" y="6279365"/>
            <a:ext cx="8382000" cy="275167"/>
          </a:xfrm>
        </p:spPr>
        <p:txBody>
          <a:bodyPr anchor="b"/>
          <a:lstStyle>
            <a:lvl1pPr marL="0" indent="0">
              <a:spcBef>
                <a:spcPts val="167"/>
              </a:spcBef>
              <a:buNone/>
              <a:defRPr sz="75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2028460753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6AB9D-0ABE-F75B-6DDE-FD106C050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0A5AF-A77D-130E-3201-F6E9DAC556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A365E7-0BBE-9DFA-A505-39A7E35E4C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459BC-D76F-7482-8F70-04694ABCE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EA885-95CB-4C63-8FEA-B00583433A6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FB8BD2-C0D1-1C8C-02F5-38239177F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8B51CF-4A63-CA9B-B91B-9FC43E00B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FC3EC-2E49-4996-A892-42907EF37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0941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line title,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05368" y="378459"/>
            <a:ext cx="10981267" cy="1107996"/>
          </a:xfrm>
        </p:spPr>
        <p:txBody>
          <a:bodyPr/>
          <a:lstStyle>
            <a:lvl1pPr>
              <a:defRPr sz="2667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41FA18F-BFAE-2448-8409-F510492417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710" y="6297785"/>
            <a:ext cx="379679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01928" y="6279365"/>
            <a:ext cx="8382000" cy="275167"/>
          </a:xfrm>
        </p:spPr>
        <p:txBody>
          <a:bodyPr anchor="b"/>
          <a:lstStyle>
            <a:lvl1pPr marL="0" indent="0">
              <a:spcBef>
                <a:spcPts val="167"/>
              </a:spcBef>
              <a:buNone/>
              <a:defRPr sz="75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94943F7-B19F-445B-84C8-6F34B2FAA2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5368" y="1874914"/>
            <a:ext cx="10981267" cy="32823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133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2862361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line title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05368" y="378459"/>
            <a:ext cx="10981267" cy="1107996"/>
          </a:xfrm>
        </p:spPr>
        <p:txBody>
          <a:bodyPr/>
          <a:lstStyle>
            <a:lvl1pPr>
              <a:defRPr sz="2667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41FA18F-BFAE-2448-8409-F510492417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710" y="6297785"/>
            <a:ext cx="379679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01928" y="6279365"/>
            <a:ext cx="8382000" cy="275167"/>
          </a:xfrm>
        </p:spPr>
        <p:txBody>
          <a:bodyPr anchor="b"/>
          <a:lstStyle>
            <a:lvl1pPr marL="0" indent="0">
              <a:spcBef>
                <a:spcPts val="167"/>
              </a:spcBef>
              <a:buNone/>
              <a:defRPr sz="75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23039AE-D7A3-4375-8BF9-81D8C83BEE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1928" y="1869017"/>
            <a:ext cx="10984707" cy="4013572"/>
          </a:xfrm>
        </p:spPr>
        <p:txBody>
          <a:bodyPr/>
          <a:lstStyle>
            <a:lvl1pPr marL="234141" marR="0" indent="-234141" algn="l" defTabSz="761952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133">
                <a:solidFill>
                  <a:schemeClr val="tx1"/>
                </a:solidFill>
              </a:defRPr>
            </a:lvl1pPr>
            <a:lvl2pPr marL="534424" marR="0" indent="-234141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731472" marR="0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097209" marR="0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487868" marR="0" indent="-191122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34141" marR="0" lvl="0" indent="-234141" algn="l" defTabSz="761952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333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534424" marR="0" lvl="1" indent="-234141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731472" marR="0" lvl="2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097209" marR="0" lvl="3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487868" marR="0" lvl="4" indent="-191122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2316641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5368" y="378459"/>
            <a:ext cx="10981267" cy="4431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41FA18F-BFAE-2448-8409-F510492417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710" y="6297785"/>
            <a:ext cx="379679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01928" y="6279365"/>
            <a:ext cx="8382000" cy="275167"/>
          </a:xfrm>
        </p:spPr>
        <p:txBody>
          <a:bodyPr anchor="b"/>
          <a:lstStyle>
            <a:lvl1pPr marL="0" indent="0">
              <a:spcBef>
                <a:spcPts val="167"/>
              </a:spcBef>
              <a:buNone/>
              <a:defRPr sz="75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3203868497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, LEFT HALF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1182" y="1592889"/>
            <a:ext cx="5405919" cy="4169673"/>
          </a:xfrm>
        </p:spPr>
        <p:txBody>
          <a:bodyPr/>
          <a:lstStyle>
            <a:lvl1pPr marL="234141" marR="0" indent="-234141" algn="l" defTabSz="761952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133">
                <a:solidFill>
                  <a:schemeClr val="tx1"/>
                </a:solidFill>
              </a:defRPr>
            </a:lvl1pPr>
            <a:lvl2pPr marL="534424" marR="0" indent="-234141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 sz="1867">
                <a:solidFill>
                  <a:schemeClr val="tx1"/>
                </a:solidFill>
              </a:defRPr>
            </a:lvl2pPr>
            <a:lvl3pPr marL="731472" marR="0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1600">
                <a:solidFill>
                  <a:schemeClr val="tx1"/>
                </a:solidFill>
              </a:defRPr>
            </a:lvl3pPr>
            <a:lvl4pPr marL="1097209" marR="0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 sz="1467">
                <a:solidFill>
                  <a:schemeClr val="tx1"/>
                </a:solidFill>
              </a:defRPr>
            </a:lvl4pPr>
            <a:lvl5pPr marL="1487868" marR="0" indent="-191122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 sz="1200">
                <a:solidFill>
                  <a:schemeClr val="tx1"/>
                </a:solidFill>
              </a:defRPr>
            </a:lvl5pPr>
          </a:lstStyle>
          <a:p>
            <a:pPr marL="234141" marR="0" lvl="0" indent="-234141" algn="l" defTabSz="761952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333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534424" marR="0" lvl="1" indent="-234141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731472" marR="0" lvl="2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097209" marR="0" lvl="3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487868" marR="0" lvl="4" indent="-191122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6185648" y="1592886"/>
            <a:ext cx="5401733" cy="4169675"/>
          </a:xfrm>
        </p:spPr>
        <p:txBody>
          <a:bodyPr/>
          <a:lstStyle>
            <a:lvl1pPr marL="234141" marR="0" indent="-234141" algn="l" defTabSz="761952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133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534424" marR="0" indent="-234141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 sz="1867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731472" marR="0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16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097209" marR="0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 sz="1467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487868" marR="0" indent="-191122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 sz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234141" marR="0" lvl="0" indent="-234141" algn="l" defTabSz="761952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333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534424" marR="0" lvl="1" indent="-234141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731472" marR="0" lvl="2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097209" marR="0" lvl="3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487868" marR="0" lvl="4" indent="-191122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8" y="378460"/>
            <a:ext cx="10981267" cy="4431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5368" y="974217"/>
            <a:ext cx="10981267" cy="32823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133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9BB66B1-42BD-844E-9A1C-DD527D708E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710" y="6297785"/>
            <a:ext cx="379679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01928" y="6279365"/>
            <a:ext cx="8382000" cy="275167"/>
          </a:xfrm>
        </p:spPr>
        <p:txBody>
          <a:bodyPr anchor="b"/>
          <a:lstStyle>
            <a:lvl1pPr marL="0" indent="0">
              <a:spcBef>
                <a:spcPts val="167"/>
              </a:spcBef>
              <a:buNone/>
              <a:defRPr sz="75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457018778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, RIGH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1"/>
          <p:cNvSpPr>
            <a:spLocks noGrp="1"/>
          </p:cNvSpPr>
          <p:nvPr>
            <p:ph sz="quarter" idx="26" hasCustomPrompt="1"/>
          </p:nvPr>
        </p:nvSpPr>
        <p:spPr>
          <a:xfrm>
            <a:off x="4338919" y="1570982"/>
            <a:ext cx="7247715" cy="4197897"/>
          </a:xfrm>
        </p:spPr>
        <p:txBody>
          <a:bodyPr/>
          <a:lstStyle>
            <a:lvl1pPr marL="234141" marR="0" indent="-234141" algn="l" defTabSz="761952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133">
                <a:solidFill>
                  <a:schemeClr val="tx1"/>
                </a:solidFill>
              </a:defRPr>
            </a:lvl1pPr>
            <a:lvl2pPr marL="534424" marR="0" indent="-234141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 sz="1867">
                <a:solidFill>
                  <a:schemeClr val="tx1"/>
                </a:solidFill>
              </a:defRPr>
            </a:lvl2pPr>
            <a:lvl3pPr marL="731472" marR="0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1600">
                <a:solidFill>
                  <a:schemeClr val="tx1"/>
                </a:solidFill>
              </a:defRPr>
            </a:lvl3pPr>
            <a:lvl4pPr marL="1097209" marR="0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 sz="1467">
                <a:solidFill>
                  <a:schemeClr val="tx1"/>
                </a:solidFill>
              </a:defRPr>
            </a:lvl4pPr>
            <a:lvl5pPr marL="1487868" marR="0" indent="-191122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 sz="1200">
                <a:solidFill>
                  <a:schemeClr val="tx1"/>
                </a:solidFill>
              </a:defRPr>
            </a:lvl5pPr>
          </a:lstStyle>
          <a:p>
            <a:pPr marL="234141" marR="0" lvl="0" indent="-234141" algn="l" defTabSz="761952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333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534424" marR="0" lvl="1" indent="-234141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731472" marR="0" lvl="2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097209" marR="0" lvl="3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487868" marR="0" lvl="4" indent="-191122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601929" y="1599206"/>
            <a:ext cx="3512873" cy="4169673"/>
          </a:xfrm>
        </p:spPr>
        <p:txBody>
          <a:bodyPr/>
          <a:lstStyle>
            <a:lvl1pPr marL="234141" marR="0" indent="-234141" algn="l" defTabSz="761952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133">
                <a:solidFill>
                  <a:schemeClr val="tx1"/>
                </a:solidFill>
              </a:defRPr>
            </a:lvl1pPr>
            <a:lvl2pPr marL="534424" marR="0" indent="-234141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 sz="1867">
                <a:solidFill>
                  <a:schemeClr val="tx1"/>
                </a:solidFill>
              </a:defRPr>
            </a:lvl2pPr>
            <a:lvl3pPr marL="731472" marR="0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1600">
                <a:solidFill>
                  <a:schemeClr val="tx1"/>
                </a:solidFill>
              </a:defRPr>
            </a:lvl3pPr>
            <a:lvl4pPr marL="1097209" marR="0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 sz="1467">
                <a:solidFill>
                  <a:schemeClr val="tx1"/>
                </a:solidFill>
              </a:defRPr>
            </a:lvl4pPr>
            <a:lvl5pPr marL="1487868" marR="0" indent="-191122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 sz="1200">
                <a:solidFill>
                  <a:schemeClr val="tx1"/>
                </a:solidFill>
              </a:defRPr>
            </a:lvl5pPr>
          </a:lstStyle>
          <a:p>
            <a:pPr marL="234141" marR="0" lvl="0" indent="-234141" algn="l" defTabSz="761952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333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534424" marR="0" lvl="1" indent="-234141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731472" marR="0" lvl="2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097209" marR="0" lvl="3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487868" marR="0" lvl="4" indent="-191122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05368" y="378460"/>
            <a:ext cx="10981267" cy="4431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5368" y="974217"/>
            <a:ext cx="10981267" cy="32823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133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1FC9022-20E5-2E43-BCD7-3B00E6A748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710" y="6297785"/>
            <a:ext cx="379679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01928" y="6279365"/>
            <a:ext cx="8382000" cy="275167"/>
          </a:xfrm>
        </p:spPr>
        <p:txBody>
          <a:bodyPr anchor="b"/>
          <a:lstStyle>
            <a:lvl1pPr marL="0" indent="0">
              <a:spcBef>
                <a:spcPts val="167"/>
              </a:spcBef>
              <a:buNone/>
              <a:defRPr sz="75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1260944768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, RIGHT HALF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184900" y="1624474"/>
            <a:ext cx="5401733" cy="4169673"/>
          </a:xfrm>
        </p:spPr>
        <p:txBody>
          <a:bodyPr/>
          <a:lstStyle>
            <a:lvl1pPr marL="234141" marR="0" indent="-234141" algn="l" defTabSz="761952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1867">
                <a:solidFill>
                  <a:schemeClr val="tx1"/>
                </a:solidFill>
              </a:defRPr>
            </a:lvl1pPr>
            <a:lvl2pPr marL="476219" marR="0" indent="-242078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 sz="1600">
                <a:solidFill>
                  <a:schemeClr val="tx1"/>
                </a:solidFill>
              </a:defRPr>
            </a:lvl2pPr>
            <a:lvl3pPr marL="731472" marR="0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1467">
                <a:solidFill>
                  <a:schemeClr val="tx1"/>
                </a:solidFill>
              </a:defRPr>
            </a:lvl3pPr>
            <a:lvl4pPr marL="1097209" marR="0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 sz="1400">
                <a:solidFill>
                  <a:schemeClr val="tx1"/>
                </a:solidFill>
              </a:defRPr>
            </a:lvl4pPr>
            <a:lvl5pPr marL="1487868" marR="0" indent="-191122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 sz="1200">
                <a:solidFill>
                  <a:schemeClr val="tx1"/>
                </a:solidFill>
              </a:defRPr>
            </a:lvl5pPr>
          </a:lstStyle>
          <a:p>
            <a:pPr marL="234141" marR="0" lvl="0" indent="-234141" algn="l" defTabSz="761952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  <p:sp>
        <p:nvSpPr>
          <p:cNvPr id="11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601928" y="1624473"/>
            <a:ext cx="5405173" cy="4169673"/>
          </a:xfrm>
        </p:spPr>
        <p:txBody>
          <a:bodyPr/>
          <a:lstStyle>
            <a:lvl1pPr marL="234141" marR="0" indent="-234141" algn="l" defTabSz="761952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133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534424" marR="0" indent="-234141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 sz="1867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731472" marR="0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16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097209" marR="0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 sz="1467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487868" marR="0" indent="-191122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 sz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234141" marR="0" lvl="0" indent="-234141" algn="l" defTabSz="761952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333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534424" marR="0" lvl="1" indent="-234141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731472" marR="0" lvl="2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097209" marR="0" lvl="3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487868" marR="0" lvl="4" indent="-191122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8" y="378460"/>
            <a:ext cx="10981267" cy="4431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5368" y="974217"/>
            <a:ext cx="10981267" cy="32823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133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B3353BE-A15E-634D-8EF1-933EF56AA8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710" y="6297785"/>
            <a:ext cx="379679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01928" y="6279365"/>
            <a:ext cx="8382000" cy="275167"/>
          </a:xfrm>
        </p:spPr>
        <p:txBody>
          <a:bodyPr anchor="b"/>
          <a:lstStyle>
            <a:lvl1pPr marL="0" indent="0">
              <a:spcBef>
                <a:spcPts val="167"/>
              </a:spcBef>
              <a:buNone/>
              <a:defRPr sz="75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478768385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,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601928" y="2319131"/>
            <a:ext cx="5405173" cy="3631032"/>
          </a:xfrm>
        </p:spPr>
        <p:txBody>
          <a:bodyPr/>
          <a:lstStyle>
            <a:lvl1pPr marL="234141" marR="0" indent="-234141" algn="l" defTabSz="761952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133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534424" marR="0" indent="-234141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 sz="1867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731472" marR="0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16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097209" marR="0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 sz="1467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487868" marR="0" indent="-191122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 sz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234141" marR="0" lvl="0" indent="-234141" algn="l" defTabSz="761952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333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534424" marR="0" lvl="1" indent="-234141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731472" marR="0" lvl="2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097209" marR="0" lvl="3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487868" marR="0" lvl="4" indent="-191122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05368" y="378459"/>
            <a:ext cx="10981267" cy="8863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5368" y="1345273"/>
            <a:ext cx="10981267" cy="32823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133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B3353BE-A15E-634D-8EF1-933EF56AA8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710" y="6297785"/>
            <a:ext cx="379679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01928" y="6279365"/>
            <a:ext cx="8382000" cy="275167"/>
          </a:xfrm>
        </p:spPr>
        <p:txBody>
          <a:bodyPr anchor="b"/>
          <a:lstStyle>
            <a:lvl1pPr marL="0" indent="0">
              <a:spcBef>
                <a:spcPts val="167"/>
              </a:spcBef>
              <a:buNone/>
              <a:defRPr sz="75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  <p:sp>
        <p:nvSpPr>
          <p:cNvPr id="10" name="Content Placeholder 11">
            <a:extLst>
              <a:ext uri="{FF2B5EF4-FFF2-40B4-BE49-F238E27FC236}">
                <a16:creationId xmlns:a16="http://schemas.microsoft.com/office/drawing/2014/main" id="{909EED63-56F2-4FD2-9736-94515ADDD03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98878" y="2319131"/>
            <a:ext cx="5405173" cy="3631032"/>
          </a:xfrm>
        </p:spPr>
        <p:txBody>
          <a:bodyPr/>
          <a:lstStyle>
            <a:lvl1pPr marL="234141" marR="0" indent="-234141" algn="l" defTabSz="761952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133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534424" marR="0" indent="-234141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 sz="1867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731472" marR="0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16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097209" marR="0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 sz="1467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487868" marR="0" indent="-191122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 sz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234141" marR="0" lvl="0" indent="-234141" algn="l" defTabSz="761952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333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534424" marR="0" lvl="1" indent="-234141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731472" marR="0" lvl="2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097209" marR="0" lvl="3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487868" marR="0" lvl="4" indent="-191122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C389ED-CE0C-446D-9349-57A0682A5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368" y="1809611"/>
            <a:ext cx="10981267" cy="287259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ct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  <a:defRPr lang="en-US" sz="1867" b="1" dirty="0" smtClean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0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18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18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1800" dirty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3562114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, columns 1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4341286" y="1611837"/>
            <a:ext cx="3509433" cy="4169675"/>
          </a:xfrm>
          <a:noFill/>
        </p:spPr>
        <p:txBody>
          <a:bodyPr/>
          <a:lstStyle>
            <a:lvl1pPr marL="234141" marR="0" indent="-234141" algn="l" defTabSz="761952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0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76219" marR="0" indent="-242078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731472" marR="0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097209" marR="0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487868" marR="0" indent="-191122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8" y="378460"/>
            <a:ext cx="10981267" cy="4431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5368" y="974217"/>
            <a:ext cx="10981267" cy="32823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133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087B131-3070-324A-81C9-57A56AC471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710" y="6297785"/>
            <a:ext cx="379679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01928" y="6279365"/>
            <a:ext cx="8382000" cy="275167"/>
          </a:xfrm>
        </p:spPr>
        <p:txBody>
          <a:bodyPr anchor="b"/>
          <a:lstStyle>
            <a:lvl1pPr marL="0" indent="0">
              <a:spcBef>
                <a:spcPts val="167"/>
              </a:spcBef>
              <a:buNone/>
              <a:defRPr sz="75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9A1F1E9-BC34-AE4D-A421-3E120F7C0A1A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09729" y="1611837"/>
            <a:ext cx="3509433" cy="4169675"/>
          </a:xfrm>
          <a:noFill/>
        </p:spPr>
        <p:txBody>
          <a:bodyPr/>
          <a:lstStyle>
            <a:lvl1pPr marL="234141" marR="0" indent="-234141" algn="l" defTabSz="761952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0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76219" marR="0" indent="-242078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731472" marR="0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097209" marR="0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487868" marR="0" indent="-191122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  <p:sp>
        <p:nvSpPr>
          <p:cNvPr id="19" name="Content Placeholder 11">
            <a:extLst>
              <a:ext uri="{FF2B5EF4-FFF2-40B4-BE49-F238E27FC236}">
                <a16:creationId xmlns:a16="http://schemas.microsoft.com/office/drawing/2014/main" id="{C8C59A55-E7A7-874F-A4B9-BD06E1F80E6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8072841" y="1611837"/>
            <a:ext cx="3509433" cy="4169675"/>
          </a:xfrm>
          <a:noFill/>
        </p:spPr>
        <p:txBody>
          <a:bodyPr/>
          <a:lstStyle>
            <a:lvl1pPr marL="234141" marR="0" indent="-234141" algn="l" defTabSz="761952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0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76219" marR="0" indent="-242078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731472" marR="0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097209" marR="0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487868" marR="0" indent="-191122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1766368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, columns 1x3 wht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8" y="378460"/>
            <a:ext cx="10981267" cy="4431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5368" y="974217"/>
            <a:ext cx="10981267" cy="32823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133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604751" y="1680827"/>
            <a:ext cx="3508199" cy="433917"/>
          </a:xfrm>
          <a:solidFill>
            <a:srgbClr val="FFFFFF"/>
          </a:solidFill>
        </p:spPr>
        <p:txBody>
          <a:bodyPr anchor="ctr"/>
          <a:lstStyle>
            <a:lvl1pPr marL="91276" indent="0"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4344118" y="1680827"/>
            <a:ext cx="3508199" cy="433917"/>
          </a:xfrm>
          <a:solidFill>
            <a:srgbClr val="FFFFFF"/>
          </a:solidFill>
        </p:spPr>
        <p:txBody>
          <a:bodyPr anchor="ctr"/>
          <a:lstStyle>
            <a:lvl1pPr marL="91276" indent="0"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8073406" y="1680827"/>
            <a:ext cx="3517625" cy="433917"/>
          </a:xfrm>
          <a:solidFill>
            <a:srgbClr val="FFFFFF"/>
          </a:solidFill>
        </p:spPr>
        <p:txBody>
          <a:bodyPr anchor="ctr"/>
          <a:lstStyle>
            <a:lvl1pPr marL="91276" indent="0"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E561F91-B993-0B49-BECC-FB685B52B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710" y="6297785"/>
            <a:ext cx="379679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01928" y="6279365"/>
            <a:ext cx="8382000" cy="275167"/>
          </a:xfrm>
        </p:spPr>
        <p:txBody>
          <a:bodyPr anchor="b"/>
          <a:lstStyle>
            <a:lvl1pPr marL="0" indent="0">
              <a:spcBef>
                <a:spcPts val="167"/>
              </a:spcBef>
              <a:buNone/>
              <a:defRPr sz="75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CC18CFF-4BF3-CA4E-8F95-D701F0CCFA8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341286" y="2342029"/>
            <a:ext cx="3509433" cy="3540560"/>
          </a:xfrm>
          <a:noFill/>
        </p:spPr>
        <p:txBody>
          <a:bodyPr/>
          <a:lstStyle>
            <a:lvl1pPr marL="234141" marR="0" indent="-234141" algn="l" defTabSz="761952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1867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76219" marR="0" indent="-242078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 sz="16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731472" marR="0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1467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097209" marR="0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 sz="14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487868" marR="0" indent="-191122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 sz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  <p:sp>
        <p:nvSpPr>
          <p:cNvPr id="22" name="Content Placeholder 11">
            <a:extLst>
              <a:ext uri="{FF2B5EF4-FFF2-40B4-BE49-F238E27FC236}">
                <a16:creationId xmlns:a16="http://schemas.microsoft.com/office/drawing/2014/main" id="{896B4205-B62E-3242-8289-60E7F9493C23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09729" y="2342029"/>
            <a:ext cx="3509433" cy="3540560"/>
          </a:xfrm>
          <a:noFill/>
        </p:spPr>
        <p:txBody>
          <a:bodyPr/>
          <a:lstStyle>
            <a:lvl1pPr marL="234141" marR="0" indent="-234141" algn="l" defTabSz="761952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1867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76219" marR="0" indent="-242078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 sz="16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731472" marR="0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1467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097209" marR="0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 sz="14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487868" marR="0" indent="-191122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 sz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  <p:sp>
        <p:nvSpPr>
          <p:cNvPr id="23" name="Content Placeholder 11">
            <a:extLst>
              <a:ext uri="{FF2B5EF4-FFF2-40B4-BE49-F238E27FC236}">
                <a16:creationId xmlns:a16="http://schemas.microsoft.com/office/drawing/2014/main" id="{DFC91DCB-4C78-934E-A38D-005F54B9992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8072841" y="2342029"/>
            <a:ext cx="3509433" cy="3540560"/>
          </a:xfrm>
          <a:noFill/>
        </p:spPr>
        <p:txBody>
          <a:bodyPr/>
          <a:lstStyle>
            <a:lvl1pPr marL="234141" marR="0" indent="-234141" algn="l" defTabSz="761952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1867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76219" marR="0" indent="-242078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 sz="16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731472" marR="0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1467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097209" marR="0" indent="-201155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 sz="14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487868" marR="0" indent="-191122" algn="l" defTabSz="76195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 sz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7794549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, columns with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E90FB0FE-F0CC-AA4A-81DA-DA835B18EB89}"/>
              </a:ext>
            </a:extLst>
          </p:cNvPr>
          <p:cNvSpPr/>
          <p:nvPr userDrawn="1"/>
        </p:nvSpPr>
        <p:spPr bwMode="auto">
          <a:xfrm>
            <a:off x="3400659" y="1352315"/>
            <a:ext cx="2590800" cy="4530276"/>
          </a:xfrm>
          <a:prstGeom prst="rect">
            <a:avLst/>
          </a:prstGeom>
          <a:solidFill>
            <a:srgbClr val="F4F4F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7619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333" b="0" i="0" u="none" strike="noStrike" cap="none" normalizeH="0" baseline="0" err="1">
              <a:ln>
                <a:noFill/>
              </a:ln>
              <a:solidFill>
                <a:srgbClr val="D8D8D8"/>
              </a:solidFill>
              <a:effectLst/>
              <a:latin typeface="Verdana" charset="0"/>
              <a:ea typeface="Verdana" charset="0"/>
              <a:cs typeface="Verdana" charset="0"/>
              <a:sym typeface="Arial" pitchFamily="-110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5788D05-BFDE-8C45-A493-0514858FA40B}"/>
              </a:ext>
            </a:extLst>
          </p:cNvPr>
          <p:cNvSpPr/>
          <p:nvPr userDrawn="1"/>
        </p:nvSpPr>
        <p:spPr bwMode="auto">
          <a:xfrm>
            <a:off x="6200184" y="1352315"/>
            <a:ext cx="2590800" cy="4530276"/>
          </a:xfrm>
          <a:prstGeom prst="rect">
            <a:avLst/>
          </a:prstGeom>
          <a:solidFill>
            <a:srgbClr val="F4F4F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7619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333" b="0" i="0" u="none" strike="noStrike" cap="none" normalizeH="0" baseline="0" err="1">
              <a:ln>
                <a:noFill/>
              </a:ln>
              <a:solidFill>
                <a:srgbClr val="D8D8D8"/>
              </a:solidFill>
              <a:effectLst/>
              <a:latin typeface="Verdana" charset="0"/>
              <a:ea typeface="Verdana" charset="0"/>
              <a:cs typeface="Verdana" charset="0"/>
              <a:sym typeface="Arial" pitchFamily="-110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7AC26E4-F3EC-BA40-A96F-1C717DEC44A2}"/>
              </a:ext>
            </a:extLst>
          </p:cNvPr>
          <p:cNvSpPr/>
          <p:nvPr userDrawn="1"/>
        </p:nvSpPr>
        <p:spPr bwMode="auto">
          <a:xfrm>
            <a:off x="8999711" y="1352315"/>
            <a:ext cx="2590800" cy="4530276"/>
          </a:xfrm>
          <a:prstGeom prst="rect">
            <a:avLst/>
          </a:prstGeom>
          <a:solidFill>
            <a:srgbClr val="F4F4F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7619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333" b="0" i="0" u="none" strike="noStrike" cap="none" normalizeH="0" baseline="0" err="1">
              <a:ln>
                <a:noFill/>
              </a:ln>
              <a:solidFill>
                <a:srgbClr val="D8D8D8"/>
              </a:solidFill>
              <a:effectLst/>
              <a:latin typeface="Verdana" charset="0"/>
              <a:ea typeface="Verdana" charset="0"/>
              <a:cs typeface="Verdana" charset="0"/>
              <a:sym typeface="Arial" pitchFamily="-110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5C2628-E7D0-5D45-A753-973416732472}"/>
              </a:ext>
            </a:extLst>
          </p:cNvPr>
          <p:cNvSpPr/>
          <p:nvPr userDrawn="1"/>
        </p:nvSpPr>
        <p:spPr bwMode="auto">
          <a:xfrm>
            <a:off x="601135" y="1352315"/>
            <a:ext cx="2590800" cy="4530276"/>
          </a:xfrm>
          <a:prstGeom prst="rect">
            <a:avLst/>
          </a:prstGeom>
          <a:solidFill>
            <a:srgbClr val="F4F4F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7619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333" b="0" i="0" u="none" strike="noStrike" cap="none" normalizeH="0" baseline="0" err="1">
              <a:ln>
                <a:noFill/>
              </a:ln>
              <a:solidFill>
                <a:srgbClr val="D8D8D8"/>
              </a:solidFill>
              <a:effectLst/>
              <a:latin typeface="Verdana" charset="0"/>
              <a:ea typeface="Verdana" charset="0"/>
              <a:cs typeface="Verdana" charset="0"/>
              <a:sym typeface="Arial" pitchFamily="-110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8" y="378460"/>
            <a:ext cx="10981267" cy="4431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C52D1CF-3D2A-BE4C-9115-95D54CC83D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710" y="6297785"/>
            <a:ext cx="379679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01928" y="6279365"/>
            <a:ext cx="8382000" cy="275167"/>
          </a:xfrm>
        </p:spPr>
        <p:txBody>
          <a:bodyPr anchor="b"/>
          <a:lstStyle>
            <a:lvl1pPr marL="0" indent="0">
              <a:spcBef>
                <a:spcPts val="167"/>
              </a:spcBef>
              <a:buNone/>
              <a:defRPr sz="75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899467D2-263C-9844-A3F2-DC4A0FBE5FF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0605" y="2188338"/>
            <a:ext cx="2591595" cy="3694252"/>
          </a:xfrm>
        </p:spPr>
        <p:txBody>
          <a:bodyPr lIns="182880" tIns="91440" rIns="182880" bIns="91440"/>
          <a:lstStyle>
            <a:lvl1pPr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73A2A411-8255-B046-BC54-607C838EDE3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82791" y="2188338"/>
            <a:ext cx="2591595" cy="3694252"/>
          </a:xfrm>
        </p:spPr>
        <p:txBody>
          <a:bodyPr lIns="182880" tIns="91440" rIns="182880" bIns="91440"/>
          <a:lstStyle>
            <a:lvl1pPr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E18C0554-2395-124D-8BB5-443C621968F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82699" y="2188338"/>
            <a:ext cx="2591595" cy="3694252"/>
          </a:xfrm>
        </p:spPr>
        <p:txBody>
          <a:bodyPr lIns="182880" tIns="91440" rIns="182880" bIns="91440"/>
          <a:lstStyle>
            <a:lvl1pPr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F920E33B-FF66-494B-A7B3-D3B53F808E7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982605" y="2188338"/>
            <a:ext cx="2591595" cy="3694252"/>
          </a:xfrm>
        </p:spPr>
        <p:txBody>
          <a:bodyPr lIns="182880" tIns="91440" rIns="182880" bIns="91440"/>
          <a:lstStyle>
            <a:lvl1pPr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68A2EEF-9D71-6C4B-842E-397914F9530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0605" y="1573627"/>
            <a:ext cx="2591595" cy="393397"/>
          </a:xfrm>
        </p:spPr>
        <p:txBody>
          <a:bodyPr lIns="182880" tIns="91440" rIns="182880" bIns="91440"/>
          <a:lstStyle>
            <a:lvl1pPr marL="0" indent="0"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Edit Subhead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C1B0A33-C75F-A84A-9C94-DDF318350C5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82791" y="1573627"/>
            <a:ext cx="2591595" cy="393397"/>
          </a:xfrm>
        </p:spPr>
        <p:txBody>
          <a:bodyPr lIns="182880" tIns="91440" rIns="182880" bIns="91440"/>
          <a:lstStyle>
            <a:lvl1pPr marL="0" indent="0"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Edit Subhead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01FCACC1-472A-6D46-AA4B-A36F6D240D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82699" y="1573627"/>
            <a:ext cx="2591595" cy="393397"/>
          </a:xfrm>
        </p:spPr>
        <p:txBody>
          <a:bodyPr lIns="182880" tIns="91440" rIns="182880" bIns="91440"/>
          <a:lstStyle>
            <a:lvl1pPr marL="0" indent="0"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Edit Subhead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78AB612F-6DE8-BF4B-BC23-89C20D162C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82605" y="1573627"/>
            <a:ext cx="2591595" cy="393397"/>
          </a:xfrm>
        </p:spPr>
        <p:txBody>
          <a:bodyPr lIns="182880" tIns="91440" rIns="182880" bIns="91440"/>
          <a:lstStyle>
            <a:lvl1pPr marL="0" indent="0"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Edit Subhead</a:t>
            </a:r>
          </a:p>
        </p:txBody>
      </p:sp>
    </p:spTree>
    <p:extLst>
      <p:ext uri="{BB962C8B-B14F-4D97-AF65-F5344CB8AC3E}">
        <p14:creationId xmlns:p14="http://schemas.microsoft.com/office/powerpoint/2010/main" val="2629735255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A9BB-140D-4CD9-753A-C77A4856B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D821B9-E824-20AD-0BF6-005239E1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0A016A-5600-082B-F9BD-F5840F315F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FD6B5B-A266-2A3F-94F0-F5B1B1EB13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BB10C5-BFE0-6212-909C-78137180A6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4F32F-FDDF-8A92-6A2D-F1E935E9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EA885-95CB-4C63-8FEA-B00583433A6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C45CC5-5002-EA2A-950A-48228ADEA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0C5667-1029-AFF0-5931-AC3DD7F54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FC3EC-2E49-4996-A892-42907EF37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2586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 with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33D9BB-A739-E044-9D7E-C73E8B18A22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76611" y="559596"/>
            <a:ext cx="11038781" cy="5494073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D2F08FA-1E8F-464B-8CF2-AA480329B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710" y="6297785"/>
            <a:ext cx="379679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01928" y="6279365"/>
            <a:ext cx="8382000" cy="275167"/>
          </a:xfrm>
        </p:spPr>
        <p:txBody>
          <a:bodyPr anchor="b"/>
          <a:lstStyle>
            <a:lvl1pPr marL="0" indent="0">
              <a:spcBef>
                <a:spcPts val="167"/>
              </a:spcBef>
              <a:buNone/>
              <a:defRPr sz="75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4226224841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Full Bleed Image</a:t>
            </a:r>
          </a:p>
          <a:p>
            <a:endParaRPr lang="en-US"/>
          </a:p>
          <a:p>
            <a:r>
              <a:rPr lang="en-US"/>
              <a:t>No Copy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5372" y="5694566"/>
            <a:ext cx="10981265" cy="39826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89611" numCol="1" anchor="b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  <a:defRPr lang="en-US" sz="2000" b="1" dirty="0" smtClean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 marL="0" indent="0" algn="r" rtl="0"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 lang="en-US" sz="1400" dirty="0" smtClean="0">
                <a:solidFill>
                  <a:schemeClr val="tx1"/>
                </a:solidFill>
                <a:latin typeface="Arial" charset="0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05372" y="6055668"/>
            <a:ext cx="10981265" cy="230832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95202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B3353BE-A15E-634D-8EF1-933EF56AA8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710" y="6297785"/>
            <a:ext cx="379679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039510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r statement,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 hasCustomPrompt="1"/>
          </p:nvPr>
        </p:nvSpPr>
        <p:spPr>
          <a:xfrm>
            <a:off x="605368" y="1897946"/>
            <a:ext cx="10981267" cy="1709871"/>
          </a:xfrm>
        </p:spPr>
        <p:txBody>
          <a:bodyPr anchor="ctr"/>
          <a:lstStyle>
            <a:lvl1pPr algn="l">
              <a:lnSpc>
                <a:spcPts val="6667"/>
              </a:lnSpc>
              <a:defRPr sz="5833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“Click to edit quote </a:t>
            </a:r>
            <a:br>
              <a:rPr lang="en-US"/>
            </a:br>
            <a:r>
              <a:rPr lang="en-US"/>
              <a:t>or statement.”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5368" y="5083557"/>
            <a:ext cx="10981267" cy="1481139"/>
          </a:xfrm>
        </p:spPr>
        <p:txBody>
          <a:bodyPr/>
          <a:lstStyle>
            <a:lvl1pPr marL="0" indent="0" algn="l">
              <a:lnSpc>
                <a:spcPts val="6667"/>
              </a:lnSpc>
              <a:spcBef>
                <a:spcPts val="0"/>
              </a:spcBef>
              <a:buNone/>
              <a:defRPr sz="5833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– Attribution</a:t>
            </a:r>
          </a:p>
        </p:txBody>
      </p:sp>
    </p:spTree>
    <p:extLst>
      <p:ext uri="{BB962C8B-B14F-4D97-AF65-F5344CB8AC3E}">
        <p14:creationId xmlns:p14="http://schemas.microsoft.com/office/powerpoint/2010/main" val="723557234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or statement,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>
          <a:xfrm>
            <a:off x="605368" y="1897946"/>
            <a:ext cx="10981267" cy="1709871"/>
          </a:xfrm>
        </p:spPr>
        <p:txBody>
          <a:bodyPr anchor="ctr"/>
          <a:lstStyle>
            <a:lvl1pPr algn="l">
              <a:lnSpc>
                <a:spcPts val="6667"/>
              </a:lnSpc>
              <a:defRPr sz="5833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“Click to edit quote </a:t>
            </a:r>
            <a:br>
              <a:rPr lang="en-US"/>
            </a:br>
            <a:r>
              <a:rPr lang="en-US"/>
              <a:t>or statement.”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5368" y="5083557"/>
            <a:ext cx="10981267" cy="1481139"/>
          </a:xfrm>
        </p:spPr>
        <p:txBody>
          <a:bodyPr/>
          <a:lstStyle>
            <a:lvl1pPr marL="0" indent="0" algn="l">
              <a:lnSpc>
                <a:spcPts val="6667"/>
              </a:lnSpc>
              <a:spcBef>
                <a:spcPts val="0"/>
              </a:spcBef>
              <a:buNone/>
              <a:defRPr sz="5833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– Attribution</a:t>
            </a:r>
          </a:p>
        </p:txBody>
      </p:sp>
    </p:spTree>
    <p:extLst>
      <p:ext uri="{BB962C8B-B14F-4D97-AF65-F5344CB8AC3E}">
        <p14:creationId xmlns:p14="http://schemas.microsoft.com/office/powerpoint/2010/main" val="865634559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r statement,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 hasCustomPrompt="1"/>
          </p:nvPr>
        </p:nvSpPr>
        <p:spPr>
          <a:xfrm>
            <a:off x="605368" y="1897946"/>
            <a:ext cx="10981267" cy="1709871"/>
          </a:xfrm>
        </p:spPr>
        <p:txBody>
          <a:bodyPr anchor="ctr"/>
          <a:lstStyle>
            <a:lvl1pPr algn="l">
              <a:lnSpc>
                <a:spcPts val="6667"/>
              </a:lnSpc>
              <a:defRPr sz="5833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“Click to edit quote </a:t>
            </a:r>
            <a:br>
              <a:rPr lang="en-US"/>
            </a:br>
            <a:r>
              <a:rPr lang="en-US"/>
              <a:t>or statement.”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5368" y="5083557"/>
            <a:ext cx="10981267" cy="1481139"/>
          </a:xfrm>
        </p:spPr>
        <p:txBody>
          <a:bodyPr/>
          <a:lstStyle>
            <a:lvl1pPr marL="0" indent="0" algn="l">
              <a:lnSpc>
                <a:spcPts val="6667"/>
              </a:lnSpc>
              <a:spcBef>
                <a:spcPts val="0"/>
              </a:spcBef>
              <a:buNone/>
              <a:defRPr sz="5833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– Attribution</a:t>
            </a:r>
          </a:p>
        </p:txBody>
      </p:sp>
    </p:spTree>
    <p:extLst>
      <p:ext uri="{BB962C8B-B14F-4D97-AF65-F5344CB8AC3E}">
        <p14:creationId xmlns:p14="http://schemas.microsoft.com/office/powerpoint/2010/main" val="2640239257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&amp;J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34ECDF-57DE-F24B-A2C4-F235DD53CE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28342" y="2268281"/>
            <a:ext cx="5135319" cy="232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58337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quote or statement,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1929" y="2321005"/>
            <a:ext cx="5176868" cy="2215991"/>
          </a:xfrm>
        </p:spPr>
        <p:txBody>
          <a:bodyPr anchor="ctr" anchorCtr="0"/>
          <a:lstStyle>
            <a:lvl1pPr marL="296314" marR="0" indent="-296314" algn="l" defTabSz="76195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b="1" i="0" smtClean="0">
                <a:effectLst/>
              </a:defRPr>
            </a:lvl1pPr>
          </a:lstStyle>
          <a:p>
            <a:r>
              <a:rPr lang="en-US"/>
              <a:t>“This slide can be used to include one or multiple quotes/</a:t>
            </a:r>
            <a:br>
              <a:rPr lang="en-US"/>
            </a:br>
            <a:r>
              <a:rPr lang="en-US"/>
              <a:t>statements. Please click to edit copy.”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01929" y="6279365"/>
            <a:ext cx="4435739" cy="275167"/>
          </a:xfrm>
        </p:spPr>
        <p:txBody>
          <a:bodyPr anchor="b"/>
          <a:lstStyle>
            <a:lvl1pPr marL="0" indent="0">
              <a:spcBef>
                <a:spcPts val="167"/>
              </a:spcBef>
              <a:buNone/>
              <a:defRPr sz="75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35299D6-41B4-6E4D-8691-F95891459B1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490231" y="803251"/>
            <a:ext cx="5096399" cy="5098364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40710" y="6297785"/>
            <a:ext cx="379679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878405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DD2EECC-9699-4CB2-BEB7-E2F4135408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9"/>
          <a:stretch/>
        </p:blipFill>
        <p:spPr>
          <a:xfrm>
            <a:off x="21" y="1282"/>
            <a:ext cx="12191980" cy="68567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872D5C-9089-3B43-99B1-5C2AA4159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150"/>
            <a:ext cx="10515600" cy="443199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3D9815-3D43-754B-AB60-23796AC60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0447"/>
            <a:ext cx="10515600" cy="44519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1AA5E-6A88-CD4A-9B91-6F03CD324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1200" y="5521197"/>
            <a:ext cx="9372600" cy="55651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C282BA-EC43-4A4F-92F3-87602CF5DC6F}"/>
              </a:ext>
            </a:extLst>
          </p:cNvPr>
          <p:cNvSpPr txBox="1"/>
          <p:nvPr userDrawn="1"/>
        </p:nvSpPr>
        <p:spPr>
          <a:xfrm>
            <a:off x="1746092" y="6609479"/>
            <a:ext cx="86998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00">
                <a:solidFill>
                  <a:srgbClr val="C00000"/>
                </a:solidFill>
              </a:rPr>
              <a:t>CONFIDENTIAL. MATERIALS INTENDED FOR INTERNAL USE ONLY. REFRAIN FROM DISTRIBUTING UNTIL CONTENT IS AVAILABLE ON THE AUA 2021 OR ESMO 2021 VIRTUAL PROGRAMS. </a:t>
            </a:r>
          </a:p>
        </p:txBody>
      </p:sp>
    </p:spTree>
    <p:extLst>
      <p:ext uri="{BB962C8B-B14F-4D97-AF65-F5344CB8AC3E}">
        <p14:creationId xmlns:p14="http://schemas.microsoft.com/office/powerpoint/2010/main" val="22285934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lain 4:3 Title and Content Cool Palette R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451"/>
              </a:spcBef>
              <a:defRPr/>
            </a:lvl2pPr>
            <a:lvl3pPr>
              <a:spcBef>
                <a:spcPts val="225"/>
              </a:spcBef>
              <a:defRPr/>
            </a:lvl3pPr>
            <a:lvl4pPr>
              <a:spcBef>
                <a:spcPts val="151"/>
              </a:spcBef>
              <a:defRPr/>
            </a:lvl4pPr>
            <a:lvl5pPr>
              <a:spcBef>
                <a:spcPts val="75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40E992-0FE0-4990-86C1-0ABC2D5AAD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778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016E5-B348-3027-C27B-15A3046FF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DE0D2D-A5EC-59CD-D534-9E8133CE0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EA885-95CB-4C63-8FEA-B00583433A6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7B83EE-0A31-4A4C-1EEE-57DC109C7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841184-93A2-CD06-0767-58F51C5C2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FC3EC-2E49-4996-A892-42907EF37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498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05367" y="378458"/>
            <a:ext cx="10145760" cy="498599"/>
          </a:xfrm>
        </p:spPr>
        <p:txBody>
          <a:bodyPr/>
          <a:lstStyle>
            <a:lvl1pPr>
              <a:defRPr sz="35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idx="1" hasCustomPrompt="1"/>
          </p:nvPr>
        </p:nvSpPr>
        <p:spPr>
          <a:xfrm>
            <a:off x="619691" y="1229455"/>
            <a:ext cx="10990476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/>
            </a:lvl1pPr>
            <a:lvl2pPr marL="457054" indent="0">
              <a:buNone/>
              <a:defRPr/>
            </a:lvl2pPr>
            <a:lvl3pPr marL="914108" indent="0">
              <a:buNone/>
              <a:defRPr/>
            </a:lvl3pPr>
            <a:lvl4pPr marL="1371161" indent="0">
              <a:buNone/>
              <a:defRPr/>
            </a:lvl4pPr>
          </a:lstStyle>
          <a:p>
            <a:pPr lvl="0"/>
            <a:r>
              <a:rPr lang="en-US"/>
              <a:t>Click to edit Master text styles.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50B318-9739-40B2-8A83-32DF6C31BD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709" y="6297784"/>
            <a:ext cx="379678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628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1CEA16-4241-40EB-1F17-5508E3D28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EA885-95CB-4C63-8FEA-B00583433A6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493AB1-4538-0D09-D210-414BED7A3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245398-9D36-5631-CB82-5C417897B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FC3EC-2E49-4996-A892-42907EF37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80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26048-AFE2-6E69-CE75-7AB113324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24477-817C-AC77-F5A0-47563696D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B9F419-071B-C569-9519-65236778D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6E0284-4770-8B94-9D7C-B303AF3CF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EA885-95CB-4C63-8FEA-B00583433A6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9C6973-B243-6D02-58C3-B67AF6B05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038F46-BEA8-6593-F775-3069E2E64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FC3EC-2E49-4996-A892-42907EF37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38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E29A3-4ACA-9ABF-B3AB-80766AA5A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642194-3B3F-88D6-964F-F5DCCA25D5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E33BA7-4E89-9C38-B3DB-16BFE2495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039B51-D87C-468C-20F2-3DEA9ECBD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EA885-95CB-4C63-8FEA-B00583433A6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1D8BBB-9D07-7882-4490-0497893B9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8F1433-C7CE-2BE3-2872-FD12D2ECA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FC3EC-2E49-4996-A892-42907EF37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034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9" Type="http://schemas.openxmlformats.org/officeDocument/2006/relationships/theme" Target="../theme/theme3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slideLayout" Target="../slideLayouts/slideLayout59.xml"/><Relationship Id="rId40" Type="http://schemas.openxmlformats.org/officeDocument/2006/relationships/image" Target="../media/image1.emf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38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DD18E5-4F9B-7DA5-B3DA-A7AE506C2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D8D537-4CBE-F7DC-8F17-AFA515DCE5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33539-078C-6784-E439-D66514D743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EEA885-95CB-4C63-8FEA-B00583433A6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F07CD4-1362-C79B-1BB9-F8EBE0036F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892246-88BB-A8B2-5174-EF96C11E9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1FC3EC-2E49-4996-A892-42907EF37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13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F89C3D-49B5-555D-7404-FD088ACF7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8F9D2-3DD2-8D50-EDEE-DF279C418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00709-D022-0F37-834D-C913220D8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C5765-396A-44BA-9FCC-35BBD49BFC3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50116-6937-566B-FF70-407D4AD9CD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AD6A6-EC12-F17E-6676-2F5E33FB53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18447-0AF1-46AF-8798-D560E0123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816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5368" y="1598225"/>
            <a:ext cx="10981267" cy="44946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  <p:sp>
        <p:nvSpPr>
          <p:cNvPr id="921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5366" y="378459"/>
            <a:ext cx="10981265" cy="4431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>
                <a:sym typeface="Arial" pitchFamily="-65" charset="0"/>
              </a:rPr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6635" y="6276102"/>
            <a:ext cx="454400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574" y="6092826"/>
            <a:ext cx="891369" cy="80607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2E02312-9CA8-894B-B5FD-D8CF165BBDF5}"/>
              </a:ext>
            </a:extLst>
          </p:cNvPr>
          <p:cNvSpPr/>
          <p:nvPr userDrawn="1"/>
        </p:nvSpPr>
        <p:spPr bwMode="auto">
          <a:xfrm>
            <a:off x="501954" y="6289523"/>
            <a:ext cx="810381" cy="56847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7619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67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Verdana" panose="020B0604030504040204" pitchFamily="34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FE37E0-B34F-1E40-A00D-B1BCC1BED0BD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0285" y="5938331"/>
            <a:ext cx="1867983" cy="8470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5A437D-65F6-4FC9-B8CD-CA490FEB4A00}"/>
              </a:ext>
            </a:extLst>
          </p:cNvPr>
          <p:cNvSpPr txBox="1"/>
          <p:nvPr userDrawn="1"/>
        </p:nvSpPr>
        <p:spPr>
          <a:xfrm>
            <a:off x="4935209" y="6609477"/>
            <a:ext cx="2271776" cy="226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75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CONFIDENTIAL. FOR INTERNAL USE.</a:t>
            </a:r>
          </a:p>
        </p:txBody>
      </p:sp>
    </p:spTree>
    <p:extLst>
      <p:ext uri="{BB962C8B-B14F-4D97-AF65-F5344CB8AC3E}">
        <p14:creationId xmlns:p14="http://schemas.microsoft.com/office/powerpoint/2010/main" val="1487537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</p:sldLayoutIdLst>
  <p:transition>
    <p:fade/>
  </p:transition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12121"/>
          </a:solidFill>
          <a:latin typeface="Verdana" charset="0"/>
          <a:ea typeface="Verdana" charset="0"/>
          <a:cs typeface="Verdana" charset="0"/>
          <a:sym typeface="Arial" pitchFamily="-65" charset="0"/>
        </a:defRPr>
      </a:lvl1pPr>
      <a:lvl2pPr algn="l" rtl="0" eaLnBrk="1" fontAlgn="base" hangingPunct="1">
        <a:lnSpc>
          <a:spcPts val="336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2pPr>
      <a:lvl3pPr algn="l" rtl="0" eaLnBrk="1" fontAlgn="base" hangingPunct="1">
        <a:lnSpc>
          <a:spcPts val="336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3pPr>
      <a:lvl4pPr algn="l" rtl="0" eaLnBrk="1" fontAlgn="base" hangingPunct="1">
        <a:lnSpc>
          <a:spcPts val="336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4pPr>
      <a:lvl5pPr algn="l" rtl="0" eaLnBrk="1" fontAlgn="base" hangingPunct="1">
        <a:lnSpc>
          <a:spcPts val="336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5pPr>
      <a:lvl6pPr marL="288017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6pPr>
      <a:lvl7pPr marL="576035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7pPr>
      <a:lvl8pPr marL="864053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8pPr>
      <a:lvl9pPr marL="115207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9pPr>
    </p:titleStyle>
    <p:bodyStyle>
      <a:lvl1pPr marL="234141" indent="-234141" algn="l" rtl="0" eaLnBrk="1" fontAlgn="base" hangingPunct="1">
        <a:lnSpc>
          <a:spcPct val="100000"/>
        </a:lnSpc>
        <a:spcBef>
          <a:spcPts val="1800"/>
        </a:spcBef>
        <a:spcAft>
          <a:spcPct val="0"/>
        </a:spcAft>
        <a:buClr>
          <a:schemeClr val="tx1"/>
        </a:buClr>
        <a:buSzPct val="100000"/>
        <a:buFont typeface="Arial" pitchFamily="-65" charset="0"/>
        <a:buChar char="•"/>
        <a:tabLst/>
        <a:defRPr sz="2133">
          <a:solidFill>
            <a:schemeClr val="tx1"/>
          </a:solidFill>
          <a:latin typeface="Verdana" charset="0"/>
          <a:ea typeface="Verdana" charset="0"/>
          <a:cs typeface="Verdana" charset="0"/>
          <a:sym typeface="Arial" pitchFamily="-65" charset="0"/>
        </a:defRPr>
      </a:lvl1pPr>
      <a:lvl2pPr marL="534424" indent="-234141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1"/>
        </a:buClr>
        <a:buSzPct val="100000"/>
        <a:buFont typeface="Arial" pitchFamily="-65" charset="0"/>
        <a:buChar char="–"/>
        <a:tabLst/>
        <a:defRPr sz="1867">
          <a:solidFill>
            <a:schemeClr val="tx1"/>
          </a:solidFill>
          <a:latin typeface="Verdana" charset="0"/>
          <a:ea typeface="Verdana" charset="0"/>
          <a:cs typeface="Verdana" charset="0"/>
          <a:sym typeface="Arial" pitchFamily="-65" charset="0"/>
        </a:defRPr>
      </a:lvl2pPr>
      <a:lvl3pPr marL="731472" indent="-201155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1"/>
        </a:buClr>
        <a:buSzPct val="100000"/>
        <a:buFont typeface="Arial" pitchFamily="-65" charset="0"/>
        <a:buChar char="•"/>
        <a:defRPr sz="1600">
          <a:solidFill>
            <a:schemeClr val="tx1"/>
          </a:solidFill>
          <a:latin typeface="Verdana" charset="0"/>
          <a:ea typeface="Verdana" charset="0"/>
          <a:cs typeface="Verdana" charset="0"/>
          <a:sym typeface="Arial" pitchFamily="-65" charset="0"/>
        </a:defRPr>
      </a:lvl3pPr>
      <a:lvl4pPr marL="1097209" indent="-201155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1"/>
        </a:buClr>
        <a:buSzPct val="100000"/>
        <a:buFont typeface="Arial" pitchFamily="-65" charset="0"/>
        <a:buChar char="–"/>
        <a:defRPr sz="1467">
          <a:solidFill>
            <a:schemeClr val="tx1"/>
          </a:solidFill>
          <a:latin typeface="Verdana" charset="0"/>
          <a:ea typeface="Verdana" charset="0"/>
          <a:cs typeface="Verdana" charset="0"/>
          <a:sym typeface="Arial" pitchFamily="-65" charset="0"/>
        </a:defRPr>
      </a:lvl4pPr>
      <a:lvl5pPr marL="1487868" indent="-191122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1"/>
        </a:buClr>
        <a:buSzPct val="100000"/>
        <a:buFont typeface="Arial" pitchFamily="-65" charset="0"/>
        <a:buChar char="»"/>
        <a:defRPr sz="1300">
          <a:solidFill>
            <a:schemeClr val="tx1"/>
          </a:solidFill>
          <a:latin typeface="Verdana" charset="0"/>
          <a:ea typeface="Verdana" charset="0"/>
          <a:cs typeface="Verdana" charset="0"/>
          <a:sym typeface="Arial" pitchFamily="-65" charset="0"/>
        </a:defRPr>
      </a:lvl5pPr>
      <a:lvl6pPr marL="1776108" indent="-192011" algn="l" rtl="0" eaLnBrk="1" fontAlgn="base" hangingPunct="1">
        <a:spcBef>
          <a:spcPts val="379"/>
        </a:spcBef>
        <a:spcAft>
          <a:spcPct val="0"/>
        </a:spcAft>
        <a:buSzPct val="100000"/>
        <a:buFont typeface="Arial" pitchFamily="-110" charset="0"/>
        <a:buChar char="»"/>
        <a:defRPr sz="170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6pPr>
      <a:lvl7pPr marL="2064126" indent="-192011" algn="l" rtl="0" eaLnBrk="1" fontAlgn="base" hangingPunct="1">
        <a:spcBef>
          <a:spcPts val="379"/>
        </a:spcBef>
        <a:spcAft>
          <a:spcPct val="0"/>
        </a:spcAft>
        <a:buSzPct val="100000"/>
        <a:buFont typeface="Arial" pitchFamily="-110" charset="0"/>
        <a:buChar char="»"/>
        <a:defRPr sz="170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7pPr>
      <a:lvl8pPr marL="2352143" indent="-192011" algn="l" rtl="0" eaLnBrk="1" fontAlgn="base" hangingPunct="1">
        <a:spcBef>
          <a:spcPts val="379"/>
        </a:spcBef>
        <a:spcAft>
          <a:spcPct val="0"/>
        </a:spcAft>
        <a:buSzPct val="100000"/>
        <a:buFont typeface="Arial" pitchFamily="-110" charset="0"/>
        <a:buChar char="»"/>
        <a:defRPr sz="170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8pPr>
      <a:lvl9pPr marL="2640159" indent="-192011" algn="l" rtl="0" eaLnBrk="1" fontAlgn="base" hangingPunct="1">
        <a:spcBef>
          <a:spcPts val="379"/>
        </a:spcBef>
        <a:spcAft>
          <a:spcPct val="0"/>
        </a:spcAft>
        <a:buSzPct val="100000"/>
        <a:buFont typeface="Arial" pitchFamily="-110" charset="0"/>
        <a:buChar char="»"/>
        <a:defRPr sz="170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9pPr>
    </p:bodyStyle>
    <p:otherStyle>
      <a:defPPr>
        <a:defRPr lang="en-US"/>
      </a:defPPr>
      <a:lvl1pPr marL="0" algn="l" defTabSz="288017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8017" algn="l" defTabSz="288017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6035" algn="l" defTabSz="288017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53" algn="l" defTabSz="288017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070" algn="l" defTabSz="288017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40087" algn="l" defTabSz="288017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8103" algn="l" defTabSz="288017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6120" algn="l" defTabSz="288017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4138" algn="l" defTabSz="288017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83">
          <p15:clr>
            <a:srgbClr val="F26B43"/>
          </p15:clr>
        </p15:guide>
        <p15:guide id="2" orient="horz" pos="7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hyperlink" Target="https://auanews.net/issues/articles/2024/february-2024/robotics-robotic-prostatectomy-a-game-changer-in-prostate-cancer-treatment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hyperlink" Target="https://auanews.net/issues/articles/2024/february-2024/robotics-robotic-prostatectomy-a-game-changer-in-prostate-cancer-treatment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2" Type="http://schemas.openxmlformats.org/officeDocument/2006/relationships/diagramData" Target="../diagrams/data2.xml"/><Relationship Id="rId16" Type="http://schemas.microsoft.com/office/2007/relationships/diagramDrawing" Target="../diagrams/drawing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diagramColors" Target="../diagrams/colors4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Kết quả hình ảnh cho bệnh viện chợ rẫy logo">
            <a:extLst>
              <a:ext uri="{FF2B5EF4-FFF2-40B4-BE49-F238E27FC236}">
                <a16:creationId xmlns:a16="http://schemas.microsoft.com/office/drawing/2014/main" id="{87E29049-3844-4A81-87E1-983643E839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11"/>
          <a:stretch/>
        </p:blipFill>
        <p:spPr bwMode="auto">
          <a:xfrm>
            <a:off x="58947" y="6054226"/>
            <a:ext cx="1940943" cy="74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BEBC22-8C1C-4AEA-B457-B4461C344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68" y="654433"/>
            <a:ext cx="11713463" cy="76492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dirty="0">
                <a:solidFill>
                  <a:srgbClr val="002060"/>
                </a:solidFill>
                <a:latin typeface="+mn-lt"/>
                <a:ea typeface="Segoe UI Black" panose="020B0A02040204020203" pitchFamily="34" charset="0"/>
              </a:rPr>
              <a:t>VAI TRÒ PHẪU THUẬT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3609F96-CE1D-4AE5-9EB5-27D9D500E592}"/>
              </a:ext>
            </a:extLst>
          </p:cNvPr>
          <p:cNvSpPr txBox="1">
            <a:spLocks/>
          </p:cNvSpPr>
          <p:nvPr/>
        </p:nvSpPr>
        <p:spPr>
          <a:xfrm>
            <a:off x="838199" y="1181042"/>
            <a:ext cx="10515600" cy="891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TRONG ĐIỀU TRỊ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UNG THƯ TUYẾN TIỀN LIỆT</a:t>
            </a: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7E65071-9019-6B05-1924-29E9FE7E14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1" t="17584" r="32713" b="41836"/>
          <a:stretch/>
        </p:blipFill>
        <p:spPr>
          <a:xfrm>
            <a:off x="5112157" y="2626042"/>
            <a:ext cx="1967686" cy="2459606"/>
          </a:xfrm>
          <a:prstGeom prst="rect">
            <a:avLst/>
          </a:prstGeom>
        </p:spPr>
      </p:pic>
      <p:sp>
        <p:nvSpPr>
          <p:cNvPr id="4" name="부제목 3">
            <a:extLst>
              <a:ext uri="{FF2B5EF4-FFF2-40B4-BE49-F238E27FC236}">
                <a16:creationId xmlns:a16="http://schemas.microsoft.com/office/drawing/2014/main" id="{AD6F60A1-338B-6419-1325-B4D74F0EF709}"/>
              </a:ext>
            </a:extLst>
          </p:cNvPr>
          <p:cNvSpPr txBox="1">
            <a:spLocks/>
          </p:cNvSpPr>
          <p:nvPr/>
        </p:nvSpPr>
        <p:spPr>
          <a:xfrm>
            <a:off x="1958996" y="5500871"/>
            <a:ext cx="8156448" cy="12812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ThS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. BS. Phạm Đức Minh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1800" b="1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Khoa </a:t>
            </a:r>
            <a:r>
              <a:rPr kumimoji="0" lang="en-US" altLang="ko-K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Ngoại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Tiết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Niệu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, </a:t>
            </a:r>
            <a:r>
              <a:rPr kumimoji="0" lang="en-US" altLang="ko-K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Bệnh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viện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Chợ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Rẫy</a:t>
            </a:r>
            <a:endParaRPr kumimoji="0" lang="en-US" altLang="ko-KR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Bộ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môn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Tiết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niệu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học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, </a:t>
            </a:r>
            <a:r>
              <a:rPr kumimoji="0" lang="en-US" altLang="ko-K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Đại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học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Y </a:t>
            </a:r>
            <a:r>
              <a:rPr kumimoji="0" lang="en-US" altLang="ko-K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Dược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TP. HCM</a:t>
            </a:r>
          </a:p>
        </p:txBody>
      </p:sp>
      <p:cxnSp>
        <p:nvCxnSpPr>
          <p:cNvPr id="5" name="직선 연결선 6">
            <a:extLst>
              <a:ext uri="{FF2B5EF4-FFF2-40B4-BE49-F238E27FC236}">
                <a16:creationId xmlns:a16="http://schemas.microsoft.com/office/drawing/2014/main" id="{2563AFE3-D82A-BAA1-61DF-EF5E332B9363}"/>
              </a:ext>
            </a:extLst>
          </p:cNvPr>
          <p:cNvCxnSpPr>
            <a:cxnSpLocks/>
          </p:cNvCxnSpPr>
          <p:nvPr/>
        </p:nvCxnSpPr>
        <p:spPr>
          <a:xfrm>
            <a:off x="3200400" y="5974049"/>
            <a:ext cx="5449824" cy="0"/>
          </a:xfrm>
          <a:prstGeom prst="line">
            <a:avLst/>
          </a:prstGeom>
          <a:ln w="19050">
            <a:solidFill>
              <a:srgbClr val="002060"/>
            </a:solidFill>
          </a:ln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1558E03-DB0F-010C-8C99-20301D78E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9275" y="6075042"/>
            <a:ext cx="721440" cy="7070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5C63FF-DDD2-FBD7-21D1-64A718483140}"/>
              </a:ext>
            </a:extLst>
          </p:cNvPr>
          <p:cNvSpPr txBox="1"/>
          <p:nvPr/>
        </p:nvSpPr>
        <p:spPr>
          <a:xfrm>
            <a:off x="9992593" y="6189171"/>
            <a:ext cx="2199408" cy="457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 HỌC Y DƯỢC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 PHỐ HỒ CHÍ MINH</a:t>
            </a:r>
          </a:p>
        </p:txBody>
      </p:sp>
    </p:spTree>
    <p:extLst>
      <p:ext uri="{BB962C8B-B14F-4D97-AF65-F5344CB8AC3E}">
        <p14:creationId xmlns:p14="http://schemas.microsoft.com/office/powerpoint/2010/main" val="2222476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2234A7-AEE8-460C-84A8-C430B6330C88}"/>
              </a:ext>
            </a:extLst>
          </p:cNvPr>
          <p:cNvCxnSpPr/>
          <p:nvPr/>
        </p:nvCxnSpPr>
        <p:spPr>
          <a:xfrm>
            <a:off x="967409" y="1192696"/>
            <a:ext cx="10243930" cy="0"/>
          </a:xfrm>
          <a:prstGeom prst="line">
            <a:avLst/>
          </a:prstGeom>
          <a:ln w="12700">
            <a:solidFill>
              <a:srgbClr val="F4850A"/>
            </a:solidFill>
          </a:ln>
          <a:effectLst>
            <a:outerShdw blurRad="38100" dist="25400" dir="108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BA5D7FA-E23B-4F2B-A56E-735D3ED78C4A}"/>
              </a:ext>
            </a:extLst>
          </p:cNvPr>
          <p:cNvSpPr txBox="1"/>
          <p:nvPr/>
        </p:nvSpPr>
        <p:spPr>
          <a:xfrm>
            <a:off x="967409" y="0"/>
            <a:ext cx="8687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Chỉ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định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phẫu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thuật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cắt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TTL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tận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gốc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Phẫu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thuật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hay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Xạ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trị</a:t>
            </a:r>
            <a:endParaRPr lang="en-US" sz="3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95631206-E2D2-48B2-A580-93D849AC0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8661" y="6377057"/>
            <a:ext cx="543338" cy="318052"/>
          </a:xfrm>
          <a:gradFill flip="none" rotWithShape="1">
            <a:gsLst>
              <a:gs pos="83000">
                <a:srgbClr val="068A9C"/>
              </a:gs>
              <a:gs pos="34000">
                <a:schemeClr val="accent1">
                  <a:lumMod val="45000"/>
                  <a:lumOff val="55000"/>
                </a:schemeClr>
              </a:gs>
              <a:gs pos="5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fld id="{D2FB4297-ED95-47E1-B6D7-7ACCD0EA9244}" type="slidenum">
              <a:rPr lang="en-US" sz="1800" b="1">
                <a:solidFill>
                  <a:schemeClr val="bg1"/>
                </a:solidFill>
              </a:rPr>
              <a:pPr/>
              <a:t>10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5182B1-A740-3188-9853-CCDB081DC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408" y="1502389"/>
            <a:ext cx="5639157" cy="16302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100919-45BC-6805-955B-9FA3869B0D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484" y="6536083"/>
            <a:ext cx="4610100" cy="257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31FA28-A6BD-9B90-2BD1-A9D0EF40DD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8133" y="1309827"/>
            <a:ext cx="8777817" cy="50402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1CDE93-8E42-004E-74D1-882045AB3CB3}"/>
              </a:ext>
            </a:extLst>
          </p:cNvPr>
          <p:cNvSpPr txBox="1"/>
          <p:nvPr/>
        </p:nvSpPr>
        <p:spPr>
          <a:xfrm>
            <a:off x="10295466" y="6333124"/>
            <a:ext cx="728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8902F15-D4FA-220E-ADC8-099D279744FE}"/>
              </a:ext>
            </a:extLst>
          </p:cNvPr>
          <p:cNvSpPr/>
          <p:nvPr/>
        </p:nvSpPr>
        <p:spPr>
          <a:xfrm>
            <a:off x="9858037" y="1631852"/>
            <a:ext cx="1012874" cy="45152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6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2234A7-AEE8-460C-84A8-C430B6330C88}"/>
              </a:ext>
            </a:extLst>
          </p:cNvPr>
          <p:cNvCxnSpPr/>
          <p:nvPr/>
        </p:nvCxnSpPr>
        <p:spPr>
          <a:xfrm>
            <a:off x="967409" y="1192696"/>
            <a:ext cx="10243930" cy="0"/>
          </a:xfrm>
          <a:prstGeom prst="line">
            <a:avLst/>
          </a:prstGeom>
          <a:ln w="12700">
            <a:solidFill>
              <a:srgbClr val="F4850A"/>
            </a:solidFill>
          </a:ln>
          <a:effectLst>
            <a:outerShdw blurRad="38100" dist="25400" dir="108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BA5D7FA-E23B-4F2B-A56E-735D3ED78C4A}"/>
              </a:ext>
            </a:extLst>
          </p:cNvPr>
          <p:cNvSpPr txBox="1"/>
          <p:nvPr/>
        </p:nvSpPr>
        <p:spPr>
          <a:xfrm>
            <a:off x="967409" y="0"/>
            <a:ext cx="8687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Chỉ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định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phẫu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thuật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cắt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TTL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tận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gốc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Phẫu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thuật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hay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Xạ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trị</a:t>
            </a:r>
            <a:endParaRPr lang="en-US" sz="3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95631206-E2D2-48B2-A580-93D849AC0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8661" y="6377057"/>
            <a:ext cx="543338" cy="318052"/>
          </a:xfrm>
          <a:gradFill flip="none" rotWithShape="1">
            <a:gsLst>
              <a:gs pos="83000">
                <a:srgbClr val="068A9C"/>
              </a:gs>
              <a:gs pos="34000">
                <a:schemeClr val="accent1">
                  <a:lumMod val="45000"/>
                  <a:lumOff val="55000"/>
                </a:schemeClr>
              </a:gs>
              <a:gs pos="5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fld id="{D2FB4297-ED95-47E1-B6D7-7ACCD0EA9244}" type="slidenum">
              <a:rPr lang="en-US" sz="1800" b="1">
                <a:solidFill>
                  <a:schemeClr val="bg1"/>
                </a:solidFill>
              </a:rPr>
              <a:pPr/>
              <a:t>11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047987-B9D4-66FB-3252-83887786F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876" y="1281262"/>
            <a:ext cx="5249929" cy="13498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56EDCB-917A-8DC6-E274-ACDC2B6B9D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409" y="2712035"/>
            <a:ext cx="5211764" cy="37459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CD7011-6BC8-CBD8-F1E5-95885F83DD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5898" y="2644844"/>
            <a:ext cx="5128590" cy="40438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A5D017F-59F7-E8BC-2392-146D4FDE67B4}"/>
              </a:ext>
            </a:extLst>
          </p:cNvPr>
          <p:cNvSpPr txBox="1"/>
          <p:nvPr/>
        </p:nvSpPr>
        <p:spPr>
          <a:xfrm flipH="1">
            <a:off x="548724" y="6519446"/>
            <a:ext cx="5128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Wang Y et al. </a:t>
            </a:r>
            <a:r>
              <a:rPr lang="en-US" sz="1600" i="1" dirty="0"/>
              <a:t>Journal of Cancer</a:t>
            </a:r>
            <a:r>
              <a:rPr lang="en-US" sz="1600" dirty="0"/>
              <a:t> </a:t>
            </a:r>
            <a:r>
              <a:rPr lang="en-US" sz="1600" i="1" dirty="0"/>
              <a:t>2020 11(8) 5371:78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F98CD3-1D90-EAD0-9568-8ADD9C92CD0E}"/>
              </a:ext>
            </a:extLst>
          </p:cNvPr>
          <p:cNvSpPr txBox="1"/>
          <p:nvPr/>
        </p:nvSpPr>
        <p:spPr>
          <a:xfrm>
            <a:off x="8285871" y="1955409"/>
            <a:ext cx="201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Very High-risk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1CDFE7-0664-5A14-A62B-643DF03676EF}"/>
              </a:ext>
            </a:extLst>
          </p:cNvPr>
          <p:cNvSpPr txBox="1"/>
          <p:nvPr/>
        </p:nvSpPr>
        <p:spPr>
          <a:xfrm>
            <a:off x="6405898" y="1306802"/>
            <a:ext cx="25024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N=16113</a:t>
            </a:r>
          </a:p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10ys follow-up</a:t>
            </a:r>
          </a:p>
        </p:txBody>
      </p:sp>
    </p:spTree>
    <p:extLst>
      <p:ext uri="{BB962C8B-B14F-4D97-AF65-F5344CB8AC3E}">
        <p14:creationId xmlns:p14="http://schemas.microsoft.com/office/powerpoint/2010/main" val="29280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2234A7-AEE8-460C-84A8-C430B6330C88}"/>
              </a:ext>
            </a:extLst>
          </p:cNvPr>
          <p:cNvCxnSpPr/>
          <p:nvPr/>
        </p:nvCxnSpPr>
        <p:spPr>
          <a:xfrm>
            <a:off x="967409" y="1192696"/>
            <a:ext cx="10243930" cy="0"/>
          </a:xfrm>
          <a:prstGeom prst="line">
            <a:avLst/>
          </a:prstGeom>
          <a:ln w="12700">
            <a:solidFill>
              <a:srgbClr val="F4850A"/>
            </a:solidFill>
          </a:ln>
          <a:effectLst>
            <a:outerShdw blurRad="38100" dist="25400" dir="108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BA5D7FA-E23B-4F2B-A56E-735D3ED78C4A}"/>
              </a:ext>
            </a:extLst>
          </p:cNvPr>
          <p:cNvSpPr txBox="1"/>
          <p:nvPr/>
        </p:nvSpPr>
        <p:spPr>
          <a:xfrm>
            <a:off x="967409" y="0"/>
            <a:ext cx="8687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Chỉ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định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phẫu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thuật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cắt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TTL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tận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gốc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Phẫu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thuật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hay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Xạ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trị</a:t>
            </a:r>
            <a:endParaRPr lang="en-US" sz="3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95631206-E2D2-48B2-A580-93D849AC0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8661" y="6377057"/>
            <a:ext cx="543338" cy="318052"/>
          </a:xfrm>
          <a:gradFill flip="none" rotWithShape="1">
            <a:gsLst>
              <a:gs pos="83000">
                <a:srgbClr val="068A9C"/>
              </a:gs>
              <a:gs pos="34000">
                <a:schemeClr val="accent1">
                  <a:lumMod val="45000"/>
                  <a:lumOff val="55000"/>
                </a:schemeClr>
              </a:gs>
              <a:gs pos="5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fld id="{D2FB4297-ED95-47E1-B6D7-7ACCD0EA9244}" type="slidenum">
              <a:rPr lang="en-US" sz="1800" b="1">
                <a:solidFill>
                  <a:schemeClr val="bg1"/>
                </a:solidFill>
              </a:rPr>
              <a:pPr/>
              <a:t>12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934296-39E0-5C3E-C3A9-E5777654E284}"/>
              </a:ext>
            </a:extLst>
          </p:cNvPr>
          <p:cNvSpPr txBox="1"/>
          <p:nvPr/>
        </p:nvSpPr>
        <p:spPr>
          <a:xfrm>
            <a:off x="569344" y="6528451"/>
            <a:ext cx="8177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Chieriao</a:t>
            </a:r>
            <a:r>
              <a:rPr lang="en-US" sz="1400" dirty="0"/>
              <a:t> et al. The Journal of Urology 2022;207(2):375-384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83F324-F7A0-DBE6-242B-09107F3F8F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334"/>
          <a:stretch/>
        </p:blipFill>
        <p:spPr>
          <a:xfrm>
            <a:off x="681431" y="1455255"/>
            <a:ext cx="4414552" cy="1619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EA93779-6651-7BF9-8E64-481D210B9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9065" y="1455255"/>
            <a:ext cx="6711730" cy="46781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027588-4A36-1FEE-8D67-F3F942AF15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160" y="3320241"/>
            <a:ext cx="4623454" cy="31080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A6493D-B5D5-3FA7-EEBA-A399837C76D5}"/>
              </a:ext>
            </a:extLst>
          </p:cNvPr>
          <p:cNvSpPr txBox="1"/>
          <p:nvPr/>
        </p:nvSpPr>
        <p:spPr>
          <a:xfrm>
            <a:off x="1136605" y="4227924"/>
            <a:ext cx="2798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75% RP by Robotic surgery</a:t>
            </a:r>
          </a:p>
          <a:p>
            <a:r>
              <a:rPr lang="en-US" dirty="0"/>
              <a:t>VHR: 5y CSM: favoring RP</a:t>
            </a:r>
          </a:p>
        </p:txBody>
      </p:sp>
    </p:spTree>
    <p:extLst>
      <p:ext uri="{BB962C8B-B14F-4D97-AF65-F5344CB8AC3E}">
        <p14:creationId xmlns:p14="http://schemas.microsoft.com/office/powerpoint/2010/main" val="536238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6193A-C5C4-D625-B9C7-C67D29E72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1EB04C-1BA6-8E8E-9F02-C5A4BB29E5C6}"/>
              </a:ext>
            </a:extLst>
          </p:cNvPr>
          <p:cNvCxnSpPr/>
          <p:nvPr/>
        </p:nvCxnSpPr>
        <p:spPr>
          <a:xfrm>
            <a:off x="967409" y="1192696"/>
            <a:ext cx="10243930" cy="0"/>
          </a:xfrm>
          <a:prstGeom prst="line">
            <a:avLst/>
          </a:prstGeom>
          <a:ln w="12700">
            <a:solidFill>
              <a:srgbClr val="F4850A"/>
            </a:solidFill>
          </a:ln>
          <a:effectLst>
            <a:outerShdw blurRad="38100" dist="25400" dir="108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D854FCC-ABED-4059-5232-5B28EB634255}"/>
              </a:ext>
            </a:extLst>
          </p:cNvPr>
          <p:cNvSpPr txBox="1"/>
          <p:nvPr/>
        </p:nvSpPr>
        <p:spPr>
          <a:xfrm>
            <a:off x="967409" y="0"/>
            <a:ext cx="8687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Kỹ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thuật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phẫu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thuật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cắt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TTL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tận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gốc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Các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phương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pháp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phẫu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thuật</a:t>
            </a:r>
            <a:endParaRPr lang="en-US" sz="3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BDBA4BEB-EA33-3F55-4C9A-B7BB63932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8661" y="6377057"/>
            <a:ext cx="543338" cy="318052"/>
          </a:xfrm>
          <a:gradFill flip="none" rotWithShape="1">
            <a:gsLst>
              <a:gs pos="83000">
                <a:srgbClr val="068A9C"/>
              </a:gs>
              <a:gs pos="34000">
                <a:schemeClr val="accent1">
                  <a:lumMod val="45000"/>
                  <a:lumOff val="55000"/>
                </a:schemeClr>
              </a:gs>
              <a:gs pos="5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fld id="{D2FB4297-ED95-47E1-B6D7-7ACCD0EA9244}" type="slidenum">
              <a:rPr lang="en-US" sz="1800" b="1">
                <a:solidFill>
                  <a:schemeClr val="bg1"/>
                </a:solidFill>
              </a:rPr>
              <a:pPr/>
              <a:t>13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5671F9-7E79-4634-2591-AE089E3727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223"/>
          <a:stretch>
            <a:fillRect/>
          </a:stretch>
        </p:blipFill>
        <p:spPr>
          <a:xfrm>
            <a:off x="271669" y="1677142"/>
            <a:ext cx="11648661" cy="38674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A42345-E6BC-A523-38B8-A0A160A4D967}"/>
              </a:ext>
            </a:extLst>
          </p:cNvPr>
          <p:cNvSpPr txBox="1"/>
          <p:nvPr/>
        </p:nvSpPr>
        <p:spPr>
          <a:xfrm>
            <a:off x="967409" y="6403346"/>
            <a:ext cx="106419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URLhttps://basicmedicalkey.com/radical-prostatectomy/</a:t>
            </a:r>
          </a:p>
        </p:txBody>
      </p:sp>
    </p:spTree>
    <p:extLst>
      <p:ext uri="{BB962C8B-B14F-4D97-AF65-F5344CB8AC3E}">
        <p14:creationId xmlns:p14="http://schemas.microsoft.com/office/powerpoint/2010/main" val="534904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3B0D02-ADE4-B0AE-5AE7-B7DCC9355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DBC23B-1473-9FB7-3652-EE7CF0970131}"/>
              </a:ext>
            </a:extLst>
          </p:cNvPr>
          <p:cNvCxnSpPr/>
          <p:nvPr/>
        </p:nvCxnSpPr>
        <p:spPr>
          <a:xfrm>
            <a:off x="967409" y="1192696"/>
            <a:ext cx="10243930" cy="0"/>
          </a:xfrm>
          <a:prstGeom prst="line">
            <a:avLst/>
          </a:prstGeom>
          <a:ln w="12700">
            <a:solidFill>
              <a:srgbClr val="F4850A"/>
            </a:solidFill>
          </a:ln>
          <a:effectLst>
            <a:outerShdw blurRad="38100" dist="25400" dir="108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AD28BE3-9C2C-40AB-217F-14E7B854A525}"/>
              </a:ext>
            </a:extLst>
          </p:cNvPr>
          <p:cNvSpPr txBox="1"/>
          <p:nvPr/>
        </p:nvSpPr>
        <p:spPr>
          <a:xfrm>
            <a:off x="967409" y="0"/>
            <a:ext cx="8687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Kỹ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thuật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phẫu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thuật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cắt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TTL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tận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gốc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Các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phương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pháp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phẫu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thuật</a:t>
            </a:r>
            <a:endParaRPr lang="en-US" sz="3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5F35E7E2-5970-F3D4-AA2E-420975DD9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8661" y="6377057"/>
            <a:ext cx="543338" cy="318052"/>
          </a:xfrm>
          <a:gradFill flip="none" rotWithShape="1">
            <a:gsLst>
              <a:gs pos="83000">
                <a:srgbClr val="068A9C"/>
              </a:gs>
              <a:gs pos="34000">
                <a:schemeClr val="accent1">
                  <a:lumMod val="45000"/>
                  <a:lumOff val="55000"/>
                </a:schemeClr>
              </a:gs>
              <a:gs pos="5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fld id="{D2FB4297-ED95-47E1-B6D7-7ACCD0EA9244}" type="slidenum">
              <a:rPr lang="en-US" sz="1800" b="1">
                <a:solidFill>
                  <a:schemeClr val="bg1"/>
                </a:solidFill>
              </a:rPr>
              <a:pPr/>
              <a:t>14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DF1763-AF48-6B68-87D4-36718B1403B0}"/>
              </a:ext>
            </a:extLst>
          </p:cNvPr>
          <p:cNvSpPr txBox="1"/>
          <p:nvPr/>
        </p:nvSpPr>
        <p:spPr>
          <a:xfrm>
            <a:off x="967409" y="6403346"/>
            <a:ext cx="106419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URLhttps://basicmedicalkey.com/radical-prostatectomy/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CD690D-9398-FF88-5C12-63B6A10F1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84" y="1489914"/>
            <a:ext cx="11466443" cy="463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321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4E324-4137-9464-2644-5ED05E83E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7C134B0-229C-1AE6-09BD-C34E2BE5122D}"/>
              </a:ext>
            </a:extLst>
          </p:cNvPr>
          <p:cNvCxnSpPr/>
          <p:nvPr/>
        </p:nvCxnSpPr>
        <p:spPr>
          <a:xfrm>
            <a:off x="967409" y="1192696"/>
            <a:ext cx="10243930" cy="0"/>
          </a:xfrm>
          <a:prstGeom prst="line">
            <a:avLst/>
          </a:prstGeom>
          <a:ln w="12700">
            <a:solidFill>
              <a:srgbClr val="F4850A"/>
            </a:solidFill>
          </a:ln>
          <a:effectLst>
            <a:outerShdw blurRad="38100" dist="25400" dir="108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BA4D149-3CD5-C2DE-30F1-B5D320A02CDD}"/>
              </a:ext>
            </a:extLst>
          </p:cNvPr>
          <p:cNvSpPr txBox="1"/>
          <p:nvPr/>
        </p:nvSpPr>
        <p:spPr>
          <a:xfrm>
            <a:off x="967409" y="0"/>
            <a:ext cx="8687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Kỹ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thuật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phẫu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thuật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cắt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TTL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tận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gốc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Các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phương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pháp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phẫu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thuật</a:t>
            </a:r>
            <a:endParaRPr lang="en-US" sz="3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246E324E-90C4-0030-4026-075ED83BD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8661" y="6377057"/>
            <a:ext cx="543338" cy="318052"/>
          </a:xfrm>
          <a:gradFill flip="none" rotWithShape="1">
            <a:gsLst>
              <a:gs pos="83000">
                <a:srgbClr val="068A9C"/>
              </a:gs>
              <a:gs pos="34000">
                <a:schemeClr val="accent1">
                  <a:lumMod val="45000"/>
                  <a:lumOff val="55000"/>
                </a:schemeClr>
              </a:gs>
              <a:gs pos="5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fld id="{D2FB4297-ED95-47E1-B6D7-7ACCD0EA9244}" type="slidenum">
              <a:rPr lang="en-US" sz="1800" b="1">
                <a:solidFill>
                  <a:schemeClr val="bg1"/>
                </a:solidFill>
              </a:rPr>
              <a:pPr/>
              <a:t>15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5E4651-AC3E-B9FD-A9A1-C33DFFE52398}"/>
              </a:ext>
            </a:extLst>
          </p:cNvPr>
          <p:cNvSpPr txBox="1"/>
          <p:nvPr/>
        </p:nvSpPr>
        <p:spPr>
          <a:xfrm>
            <a:off x="1335640" y="1828800"/>
            <a:ext cx="2208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Video clip</a:t>
            </a:r>
          </a:p>
        </p:txBody>
      </p:sp>
    </p:spTree>
    <p:extLst>
      <p:ext uri="{BB962C8B-B14F-4D97-AF65-F5344CB8AC3E}">
        <p14:creationId xmlns:p14="http://schemas.microsoft.com/office/powerpoint/2010/main" val="1260213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0D9D3-5825-72A8-8806-38F7D3B8C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6067AB-8E26-9E1A-76DD-A6FCB88243CC}"/>
              </a:ext>
            </a:extLst>
          </p:cNvPr>
          <p:cNvCxnSpPr/>
          <p:nvPr/>
        </p:nvCxnSpPr>
        <p:spPr>
          <a:xfrm>
            <a:off x="967409" y="1192696"/>
            <a:ext cx="10243930" cy="0"/>
          </a:xfrm>
          <a:prstGeom prst="line">
            <a:avLst/>
          </a:prstGeom>
          <a:ln w="12700">
            <a:solidFill>
              <a:srgbClr val="F4850A"/>
            </a:solidFill>
          </a:ln>
          <a:effectLst>
            <a:outerShdw blurRad="38100" dist="25400" dir="108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5382E72-4A05-A71B-46A3-6C7A7C9F82B5}"/>
              </a:ext>
            </a:extLst>
          </p:cNvPr>
          <p:cNvSpPr txBox="1"/>
          <p:nvPr/>
        </p:nvSpPr>
        <p:spPr>
          <a:xfrm>
            <a:off x="967409" y="0"/>
            <a:ext cx="8687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Kỹ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thuật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phẫu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thuật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cắt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TTL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tận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gốc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Các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phương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pháp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phẫu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thuật</a:t>
            </a:r>
            <a:endParaRPr lang="en-US" sz="3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B6821D81-7D77-FCBA-1B90-F247AD2B5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8661" y="6377057"/>
            <a:ext cx="543338" cy="318052"/>
          </a:xfrm>
          <a:gradFill flip="none" rotWithShape="1">
            <a:gsLst>
              <a:gs pos="83000">
                <a:srgbClr val="068A9C"/>
              </a:gs>
              <a:gs pos="34000">
                <a:schemeClr val="accent1">
                  <a:lumMod val="45000"/>
                  <a:lumOff val="55000"/>
                </a:schemeClr>
              </a:gs>
              <a:gs pos="5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fld id="{D2FB4297-ED95-47E1-B6D7-7ACCD0EA9244}" type="slidenum">
              <a:rPr lang="en-US" sz="1800" b="1">
                <a:solidFill>
                  <a:schemeClr val="bg1"/>
                </a:solidFill>
              </a:rPr>
              <a:pPr/>
              <a:t>16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C2357D-3D4B-8F4C-1AA4-DBDD9B3522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468"/>
          <a:stretch>
            <a:fillRect/>
          </a:stretch>
        </p:blipFill>
        <p:spPr>
          <a:xfrm>
            <a:off x="1063487" y="1348945"/>
            <a:ext cx="4890125" cy="48794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13E26D3-9AF8-EDD1-8A6D-1BFE9D02AC72}"/>
              </a:ext>
            </a:extLst>
          </p:cNvPr>
          <p:cNvSpPr txBox="1"/>
          <p:nvPr/>
        </p:nvSpPr>
        <p:spPr>
          <a:xfrm>
            <a:off x="1063486" y="6228441"/>
            <a:ext cx="4890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AUA News. By: Mary E. Westerman, MD. Posted on: 02 Feb 2024. URL: </a:t>
            </a:r>
            <a:r>
              <a:rPr lang="en-US" sz="1200" dirty="0">
                <a:hlinkClick r:id="rId4"/>
              </a:rPr>
              <a:t>https://auanews.net/issues/articles/2024/february-2024/robotics-robotic-prostatectomy-a-game-changer-in-prostate-cancer-treatment</a:t>
            </a:r>
            <a:r>
              <a:rPr lang="en-US" sz="1200" dirty="0"/>
              <a:t>;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319E31-B242-1C99-AEE1-5D4BD5B7FB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330" t="12088" r="19971" b="12649"/>
          <a:stretch/>
        </p:blipFill>
        <p:spPr bwMode="auto">
          <a:xfrm>
            <a:off x="7206201" y="1348945"/>
            <a:ext cx="3264503" cy="23938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5E57D7-9768-D36C-60AF-615AB053FE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66" t="14556" r="7185" b="15105"/>
          <a:stretch/>
        </p:blipFill>
        <p:spPr bwMode="auto">
          <a:xfrm>
            <a:off x="6089374" y="3712826"/>
            <a:ext cx="5669280" cy="2581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430ACB-EBCF-1DE6-D618-BA297466EDD0}"/>
              </a:ext>
            </a:extLst>
          </p:cNvPr>
          <p:cNvSpPr txBox="1"/>
          <p:nvPr/>
        </p:nvSpPr>
        <p:spPr>
          <a:xfrm>
            <a:off x="6096000" y="6377057"/>
            <a:ext cx="4890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Nielsen ME. </a:t>
            </a:r>
            <a:r>
              <a:rPr lang="nl-NL" sz="1200" dirty="0"/>
              <a:t>J Urol, Vol. 180(6): 2557-64</a:t>
            </a:r>
          </a:p>
          <a:p>
            <a:r>
              <a:rPr lang="en-US" sz="1200" dirty="0"/>
              <a:t>Walz J. European Urology, Vol. 57(2):179-192</a:t>
            </a:r>
          </a:p>
        </p:txBody>
      </p:sp>
    </p:spTree>
    <p:extLst>
      <p:ext uri="{BB962C8B-B14F-4D97-AF65-F5344CB8AC3E}">
        <p14:creationId xmlns:p14="http://schemas.microsoft.com/office/powerpoint/2010/main" val="2853336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34533-06A5-C8C5-5CA1-3B1DD610D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BFC1A2-46E2-C5E9-1DB9-1B9C76CAE1D4}"/>
              </a:ext>
            </a:extLst>
          </p:cNvPr>
          <p:cNvCxnSpPr/>
          <p:nvPr/>
        </p:nvCxnSpPr>
        <p:spPr>
          <a:xfrm>
            <a:off x="967409" y="1192696"/>
            <a:ext cx="10243930" cy="0"/>
          </a:xfrm>
          <a:prstGeom prst="line">
            <a:avLst/>
          </a:prstGeom>
          <a:ln w="12700">
            <a:solidFill>
              <a:srgbClr val="F4850A"/>
            </a:solidFill>
          </a:ln>
          <a:effectLst>
            <a:outerShdw blurRad="38100" dist="25400" dir="108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3473407-388A-9DEA-A7EE-746488D209A6}"/>
              </a:ext>
            </a:extLst>
          </p:cNvPr>
          <p:cNvSpPr txBox="1"/>
          <p:nvPr/>
        </p:nvSpPr>
        <p:spPr>
          <a:xfrm>
            <a:off x="967409" y="0"/>
            <a:ext cx="8687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Kỹ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thuật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phẫu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thuật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cắt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TTL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tận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gốc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Các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phương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pháp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phẫu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thuật</a:t>
            </a:r>
            <a:endParaRPr lang="en-US" sz="3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53763E4B-C5BA-C78E-2483-1D1753FD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8661" y="6377057"/>
            <a:ext cx="543338" cy="318052"/>
          </a:xfrm>
          <a:gradFill flip="none" rotWithShape="1">
            <a:gsLst>
              <a:gs pos="83000">
                <a:srgbClr val="068A9C"/>
              </a:gs>
              <a:gs pos="34000">
                <a:schemeClr val="accent1">
                  <a:lumMod val="45000"/>
                  <a:lumOff val="55000"/>
                </a:schemeClr>
              </a:gs>
              <a:gs pos="5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fld id="{D2FB4297-ED95-47E1-B6D7-7ACCD0EA9244}" type="slidenum">
              <a:rPr lang="en-US" sz="1800" b="1">
                <a:solidFill>
                  <a:schemeClr val="bg1"/>
                </a:solidFill>
              </a:rPr>
              <a:pPr/>
              <a:t>17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F14B94-888E-900A-9ED0-D4F437790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135" y="1312581"/>
            <a:ext cx="4833452" cy="49522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D5E5A42-7061-256C-6563-77C7440252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99" t="10966" r="2558" b="11771"/>
          <a:stretch/>
        </p:blipFill>
        <p:spPr bwMode="auto">
          <a:xfrm>
            <a:off x="460117" y="3496017"/>
            <a:ext cx="6029032" cy="28734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A6B97E-0732-BE2F-CBC9-64A6DE0277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23" t="11215" r="25931" b="11566"/>
          <a:stretch/>
        </p:blipFill>
        <p:spPr bwMode="auto">
          <a:xfrm>
            <a:off x="761413" y="1458054"/>
            <a:ext cx="2752725" cy="203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CA61506-0B68-4A36-5C2D-584B91E0C7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656" t="13534" r="29858" b="13575"/>
          <a:stretch/>
        </p:blipFill>
        <p:spPr bwMode="auto">
          <a:xfrm>
            <a:off x="3514138" y="1425917"/>
            <a:ext cx="2867025" cy="2070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61BCE7A-6C7F-D80E-BCA4-F9367A90C898}"/>
              </a:ext>
            </a:extLst>
          </p:cNvPr>
          <p:cNvSpPr txBox="1"/>
          <p:nvPr/>
        </p:nvSpPr>
        <p:spPr>
          <a:xfrm>
            <a:off x="6568798" y="6239302"/>
            <a:ext cx="4890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AUA News. By: Mary E. Westerman, MD. Posted on: 02 Feb 2024. URL: </a:t>
            </a:r>
            <a:r>
              <a:rPr lang="en-US" sz="1200" dirty="0">
                <a:hlinkClick r:id="rId7"/>
              </a:rPr>
              <a:t>https://auanews.net/issues/articles/2024/february-2024/robotics-robotic-prostatectomy-a-game-changer-in-prostate-cancer-treatment</a:t>
            </a:r>
            <a:r>
              <a:rPr lang="en-US" sz="1200" dirty="0"/>
              <a:t>;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CCBCEE-B26E-78F8-9DEC-AB64028201D5}"/>
              </a:ext>
            </a:extLst>
          </p:cNvPr>
          <p:cNvSpPr txBox="1"/>
          <p:nvPr/>
        </p:nvSpPr>
        <p:spPr>
          <a:xfrm>
            <a:off x="830966" y="6377057"/>
            <a:ext cx="4890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Tewari AK. </a:t>
            </a:r>
            <a:r>
              <a:rPr lang="nl-NL" sz="1200" dirty="0"/>
              <a:t>BJU International, Vol. 108(6b): 984-992</a:t>
            </a:r>
          </a:p>
          <a:p>
            <a:r>
              <a:rPr lang="en-US" sz="1200" dirty="0" err="1"/>
              <a:t>Schatloff</a:t>
            </a:r>
            <a:r>
              <a:rPr lang="en-US" sz="1200" dirty="0"/>
              <a:t> O. </a:t>
            </a:r>
            <a:r>
              <a:rPr lang="nl-NL" sz="1200" dirty="0"/>
              <a:t>Eur Urol, Vol. 61(4): 796-802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562393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A2DB3-059A-3E46-6F81-E6AA6C4B5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1411CE3-9B7D-5859-0983-7AAB88BE93EB}"/>
              </a:ext>
            </a:extLst>
          </p:cNvPr>
          <p:cNvCxnSpPr/>
          <p:nvPr/>
        </p:nvCxnSpPr>
        <p:spPr>
          <a:xfrm>
            <a:off x="967409" y="1192696"/>
            <a:ext cx="10243930" cy="0"/>
          </a:xfrm>
          <a:prstGeom prst="line">
            <a:avLst/>
          </a:prstGeom>
          <a:ln w="12700">
            <a:solidFill>
              <a:srgbClr val="F4850A"/>
            </a:solidFill>
          </a:ln>
          <a:effectLst>
            <a:outerShdw blurRad="38100" dist="25400" dir="108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17BA523-730E-F99E-CEF9-3CCC234361DF}"/>
              </a:ext>
            </a:extLst>
          </p:cNvPr>
          <p:cNvSpPr txBox="1"/>
          <p:nvPr/>
        </p:nvSpPr>
        <p:spPr>
          <a:xfrm>
            <a:off x="967409" y="0"/>
            <a:ext cx="8687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Kỹ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thuật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phẫu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thuật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cắt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TTL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tận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gốc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Các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phương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pháp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phẫu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thuật</a:t>
            </a:r>
            <a:endParaRPr lang="en-US" sz="3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F47C7893-3407-F103-4E5C-62D502C64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8661" y="6377057"/>
            <a:ext cx="543338" cy="318052"/>
          </a:xfrm>
          <a:gradFill flip="none" rotWithShape="1">
            <a:gsLst>
              <a:gs pos="83000">
                <a:srgbClr val="068A9C"/>
              </a:gs>
              <a:gs pos="34000">
                <a:schemeClr val="accent1">
                  <a:lumMod val="45000"/>
                  <a:lumOff val="55000"/>
                </a:schemeClr>
              </a:gs>
              <a:gs pos="5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fld id="{D2FB4297-ED95-47E1-B6D7-7ACCD0EA9244}" type="slidenum">
              <a:rPr lang="en-US" sz="1800" b="1">
                <a:solidFill>
                  <a:schemeClr val="bg1"/>
                </a:solidFill>
              </a:rPr>
              <a:pPr/>
              <a:t>18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9B6891-68C7-2484-9EAD-38F0B69A17C0}"/>
              </a:ext>
            </a:extLst>
          </p:cNvPr>
          <p:cNvSpPr txBox="1"/>
          <p:nvPr/>
        </p:nvSpPr>
        <p:spPr>
          <a:xfrm>
            <a:off x="801148" y="6536083"/>
            <a:ext cx="48901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Schlomm</a:t>
            </a:r>
            <a:r>
              <a:rPr lang="en-US" sz="1200" dirty="0"/>
              <a:t> T. </a:t>
            </a:r>
            <a:r>
              <a:rPr lang="nl-NL" sz="1200" dirty="0"/>
              <a:t>Eur Urol, Vol. 60(2), pp. 320-9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B4E239-3509-D173-C07C-6F6BFACC22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14" t="11443" r="20645" b="9623"/>
          <a:stretch/>
        </p:blipFill>
        <p:spPr bwMode="auto">
          <a:xfrm>
            <a:off x="618130" y="1502375"/>
            <a:ext cx="5752853" cy="44292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9BDA8F-7570-D32F-4400-211442135C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011" t="11206" r="12341" b="11288"/>
          <a:stretch/>
        </p:blipFill>
        <p:spPr bwMode="auto">
          <a:xfrm>
            <a:off x="7659221" y="1357125"/>
            <a:ext cx="2309727" cy="29904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0D0E0F-C875-9D2E-2136-6843F17306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05" t="28607" r="9754" b="22507"/>
          <a:stretch/>
        </p:blipFill>
        <p:spPr bwMode="auto">
          <a:xfrm>
            <a:off x="6502969" y="4348201"/>
            <a:ext cx="5145692" cy="17009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F7954C-5991-ACC7-49C4-8D80DEDCD156}"/>
              </a:ext>
            </a:extLst>
          </p:cNvPr>
          <p:cNvSpPr txBox="1"/>
          <p:nvPr/>
        </p:nvSpPr>
        <p:spPr>
          <a:xfrm>
            <a:off x="967409" y="6049171"/>
            <a:ext cx="7066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CS: </a:t>
            </a:r>
            <a:r>
              <a:rPr lang="en-US" dirty="0" err="1"/>
              <a:t>lồi</a:t>
            </a:r>
            <a:r>
              <a:rPr lang="en-US" dirty="0"/>
              <a:t> </a:t>
            </a:r>
            <a:r>
              <a:rPr lang="en-US" dirty="0" err="1"/>
              <a:t>tinh</a:t>
            </a:r>
            <a:r>
              <a:rPr lang="en-US" dirty="0"/>
              <a:t>, PA: </a:t>
            </a:r>
            <a:r>
              <a:rPr lang="en-US" dirty="0" err="1"/>
              <a:t>mỏm</a:t>
            </a:r>
            <a:r>
              <a:rPr lang="en-US" dirty="0"/>
              <a:t> TTL, SMS: </a:t>
            </a:r>
            <a:r>
              <a:rPr lang="en-US" dirty="0" err="1"/>
              <a:t>cơ</a:t>
            </a:r>
            <a:r>
              <a:rPr lang="en-US" dirty="0"/>
              <a:t> </a:t>
            </a:r>
            <a:r>
              <a:rPr lang="en-US" dirty="0" err="1"/>
              <a:t>thắt</a:t>
            </a:r>
            <a:r>
              <a:rPr lang="en-US" dirty="0"/>
              <a:t> </a:t>
            </a:r>
            <a:r>
              <a:rPr lang="en-US" dirty="0" err="1"/>
              <a:t>trơn</a:t>
            </a:r>
            <a:r>
              <a:rPr lang="en-US" dirty="0"/>
              <a:t> TTL, SS: </a:t>
            </a:r>
            <a:r>
              <a:rPr lang="en-US" dirty="0" err="1"/>
              <a:t>cơ</a:t>
            </a:r>
            <a:r>
              <a:rPr lang="en-US" dirty="0"/>
              <a:t> </a:t>
            </a:r>
            <a:r>
              <a:rPr lang="en-US" dirty="0" err="1"/>
              <a:t>thắt</a:t>
            </a:r>
            <a:r>
              <a:rPr lang="en-US" dirty="0"/>
              <a:t> </a:t>
            </a:r>
            <a:r>
              <a:rPr lang="en-US" dirty="0" err="1"/>
              <a:t>vân</a:t>
            </a:r>
            <a:r>
              <a:rPr lang="en-US" dirty="0"/>
              <a:t> </a:t>
            </a:r>
            <a:r>
              <a:rPr lang="en-US" dirty="0" err="1"/>
              <a:t>niệu</a:t>
            </a:r>
            <a:r>
              <a:rPr lang="en-US" dirty="0"/>
              <a:t> </a:t>
            </a:r>
            <a:r>
              <a:rPr lang="en-US" dirty="0" err="1"/>
              <a:t>đạo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2718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4458E-D8FA-B8DA-0F17-478CBE83C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04CFB39-158F-FB42-3C97-0A122B30DB0F}"/>
              </a:ext>
            </a:extLst>
          </p:cNvPr>
          <p:cNvCxnSpPr/>
          <p:nvPr/>
        </p:nvCxnSpPr>
        <p:spPr>
          <a:xfrm>
            <a:off x="967409" y="1192696"/>
            <a:ext cx="10243930" cy="0"/>
          </a:xfrm>
          <a:prstGeom prst="line">
            <a:avLst/>
          </a:prstGeom>
          <a:ln w="12700">
            <a:solidFill>
              <a:srgbClr val="F4850A"/>
            </a:solidFill>
          </a:ln>
          <a:effectLst>
            <a:outerShdw blurRad="38100" dist="25400" dir="108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9905857-5414-A56E-4D63-E48F885F84C4}"/>
              </a:ext>
            </a:extLst>
          </p:cNvPr>
          <p:cNvSpPr txBox="1"/>
          <p:nvPr/>
        </p:nvSpPr>
        <p:spPr>
          <a:xfrm>
            <a:off x="967409" y="0"/>
            <a:ext cx="8687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Kỹ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thuật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phẫu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thuật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cắt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TTL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tận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gốc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Các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phương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pháp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phẫu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thuật</a:t>
            </a:r>
            <a:endParaRPr lang="en-US" sz="3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04522FA6-ACD3-A9F6-983F-4975A6F1D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8661" y="6377057"/>
            <a:ext cx="543338" cy="318052"/>
          </a:xfrm>
          <a:gradFill flip="none" rotWithShape="1">
            <a:gsLst>
              <a:gs pos="83000">
                <a:srgbClr val="068A9C"/>
              </a:gs>
              <a:gs pos="34000">
                <a:schemeClr val="accent1">
                  <a:lumMod val="45000"/>
                  <a:lumOff val="55000"/>
                </a:schemeClr>
              </a:gs>
              <a:gs pos="5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fld id="{D2FB4297-ED95-47E1-B6D7-7ACCD0EA9244}" type="slidenum">
              <a:rPr lang="en-US" sz="1800" b="1">
                <a:solidFill>
                  <a:schemeClr val="bg1"/>
                </a:solidFill>
              </a:rPr>
              <a:pPr/>
              <a:t>19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3E9E2A-167C-EB52-5323-245C342C7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079" y="1632648"/>
            <a:ext cx="5881766" cy="1856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A72114-BC80-7775-ED76-CBEE5D007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352" y="4048153"/>
            <a:ext cx="5900493" cy="214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425A136-89DD-A821-41EE-8ED226AEF529}"/>
              </a:ext>
            </a:extLst>
          </p:cNvPr>
          <p:cNvGrpSpPr/>
          <p:nvPr/>
        </p:nvGrpSpPr>
        <p:grpSpPr>
          <a:xfrm>
            <a:off x="7197982" y="2083942"/>
            <a:ext cx="4874256" cy="3481971"/>
            <a:chOff x="7192272" y="2561020"/>
            <a:chExt cx="4874256" cy="348197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86ADBB2-AE16-656A-9401-5A4D1CBC8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92272" y="3575959"/>
              <a:ext cx="4643461" cy="246703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ECCB227-D7F0-B093-4248-93B35FCB1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92272" y="2561020"/>
              <a:ext cx="4874256" cy="7487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6981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BA5D7FA-E23B-4F2B-A56E-735D3ED78C4A}"/>
              </a:ext>
            </a:extLst>
          </p:cNvPr>
          <p:cNvSpPr txBox="1"/>
          <p:nvPr/>
        </p:nvSpPr>
        <p:spPr>
          <a:xfrm>
            <a:off x="967409" y="323164"/>
            <a:ext cx="7433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249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Tuyên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249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249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249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249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249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249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nhiệm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2498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95631206-E2D2-48B2-A580-93D849AC0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8661" y="6377057"/>
            <a:ext cx="543338" cy="318052"/>
          </a:xfrm>
          <a:gradFill flip="none" rotWithShape="1">
            <a:gsLst>
              <a:gs pos="83000">
                <a:srgbClr val="068A9C"/>
              </a:gs>
              <a:gs pos="34000">
                <a:schemeClr val="accent1">
                  <a:lumMod val="45000"/>
                  <a:lumOff val="55000"/>
                </a:schemeClr>
              </a:gs>
              <a:gs pos="5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FB4297-ED95-47E1-B6D7-7ACCD0EA9244}" type="slidenum"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3DCC5C-F9D6-4542-B4C9-93E8B4A6F1A2}"/>
              </a:ext>
            </a:extLst>
          </p:cNvPr>
          <p:cNvSpPr txBox="1"/>
          <p:nvPr/>
        </p:nvSpPr>
        <p:spPr>
          <a:xfrm>
            <a:off x="832104" y="1542074"/>
            <a:ext cx="10816557" cy="88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thuẫn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ích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C7110A7-23A4-4D0B-ABA8-ED5963585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746" y="3998643"/>
            <a:ext cx="6124183" cy="2290604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F6F1D56-DC05-93EF-CCF7-D528A6E0E8BA}"/>
              </a:ext>
            </a:extLst>
          </p:cNvPr>
          <p:cNvCxnSpPr/>
          <p:nvPr/>
        </p:nvCxnSpPr>
        <p:spPr>
          <a:xfrm>
            <a:off x="967409" y="1192696"/>
            <a:ext cx="10243930" cy="0"/>
          </a:xfrm>
          <a:prstGeom prst="line">
            <a:avLst/>
          </a:prstGeom>
          <a:ln w="12700">
            <a:solidFill>
              <a:srgbClr val="F4850A"/>
            </a:solidFill>
          </a:ln>
          <a:effectLst>
            <a:outerShdw blurRad="38100" dist="25400" dir="108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7432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2234A7-AEE8-460C-84A8-C430B6330C88}"/>
              </a:ext>
            </a:extLst>
          </p:cNvPr>
          <p:cNvCxnSpPr/>
          <p:nvPr/>
        </p:nvCxnSpPr>
        <p:spPr>
          <a:xfrm>
            <a:off x="967409" y="1192696"/>
            <a:ext cx="10243930" cy="0"/>
          </a:xfrm>
          <a:prstGeom prst="line">
            <a:avLst/>
          </a:prstGeom>
          <a:ln w="12700">
            <a:solidFill>
              <a:srgbClr val="F4850A"/>
            </a:solidFill>
          </a:ln>
          <a:effectLst>
            <a:outerShdw blurRad="38100" dist="25400" dir="108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BA5D7FA-E23B-4F2B-A56E-735D3ED78C4A}"/>
              </a:ext>
            </a:extLst>
          </p:cNvPr>
          <p:cNvSpPr txBox="1"/>
          <p:nvPr/>
        </p:nvSpPr>
        <p:spPr>
          <a:xfrm>
            <a:off x="967409" y="0"/>
            <a:ext cx="115324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Theo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dõi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phẫu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thuật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cắt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TTL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tận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gốc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Nguy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cơ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tái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phát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–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tiến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triển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sau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phẫu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thuật</a:t>
            </a:r>
            <a:endParaRPr lang="en-US" sz="3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95631206-E2D2-48B2-A580-93D849AC0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8661" y="6377057"/>
            <a:ext cx="543338" cy="318052"/>
          </a:xfrm>
          <a:gradFill flip="none" rotWithShape="1">
            <a:gsLst>
              <a:gs pos="83000">
                <a:srgbClr val="068A9C"/>
              </a:gs>
              <a:gs pos="34000">
                <a:schemeClr val="accent1">
                  <a:lumMod val="45000"/>
                  <a:lumOff val="55000"/>
                </a:schemeClr>
              </a:gs>
              <a:gs pos="5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fld id="{D2FB4297-ED95-47E1-B6D7-7ACCD0EA9244}" type="slidenum">
              <a:rPr lang="en-US" sz="1800" b="1">
                <a:solidFill>
                  <a:schemeClr val="bg1"/>
                </a:solidFill>
              </a:rPr>
              <a:pPr/>
              <a:t>20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D9A93B9-8394-4652-B334-1BA4C16CFC8D}"/>
              </a:ext>
            </a:extLst>
          </p:cNvPr>
          <p:cNvSpPr txBox="1">
            <a:spLocks/>
          </p:cNvSpPr>
          <p:nvPr/>
        </p:nvSpPr>
        <p:spPr>
          <a:xfrm>
            <a:off x="695739" y="172319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endParaRPr lang="vi-VN" dirty="0">
              <a:solidFill>
                <a:srgbClr val="00133A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EB5C44-9064-4501-AE50-B017C66AB9DB}"/>
              </a:ext>
            </a:extLst>
          </p:cNvPr>
          <p:cNvSpPr txBox="1"/>
          <p:nvPr/>
        </p:nvSpPr>
        <p:spPr>
          <a:xfrm>
            <a:off x="6997148" y="432020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/>
            <a:endParaRPr lang="en-US" dirty="0">
              <a:solidFill>
                <a:prstClr val="black"/>
              </a:solidFill>
              <a:latin typeface="맑은 고딕" panose="020F0502020204030204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DDC62D9-5166-35C8-BB5D-5553AFB9D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26" y="1275018"/>
            <a:ext cx="5097436" cy="527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045B90A-DDE8-C799-4ADF-C2E2F0A73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440" y="1951238"/>
            <a:ext cx="5511773" cy="391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1D25C2E-3330-5B5F-D203-62815B732605}"/>
              </a:ext>
            </a:extLst>
          </p:cNvPr>
          <p:cNvSpPr/>
          <p:nvPr/>
        </p:nvSpPr>
        <p:spPr>
          <a:xfrm>
            <a:off x="3063240" y="3657600"/>
            <a:ext cx="2724912" cy="43891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EBC030D-3DB1-774C-F9C0-1A3180F34702}"/>
              </a:ext>
            </a:extLst>
          </p:cNvPr>
          <p:cNvSpPr/>
          <p:nvPr/>
        </p:nvSpPr>
        <p:spPr>
          <a:xfrm>
            <a:off x="2974654" y="2465832"/>
            <a:ext cx="2724912" cy="43891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7314CCE-570C-773A-259C-C6514EBB19EC}"/>
              </a:ext>
            </a:extLst>
          </p:cNvPr>
          <p:cNvSpPr/>
          <p:nvPr/>
        </p:nvSpPr>
        <p:spPr>
          <a:xfrm>
            <a:off x="6205950" y="4517136"/>
            <a:ext cx="5763546" cy="36933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4557C1-C0C1-AC1E-C197-C1994E4EBC93}"/>
              </a:ext>
            </a:extLst>
          </p:cNvPr>
          <p:cNvSpPr txBox="1"/>
          <p:nvPr/>
        </p:nvSpPr>
        <p:spPr>
          <a:xfrm>
            <a:off x="9573768" y="4504875"/>
            <a:ext cx="804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50.8%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4BA2F3-E8A6-7A07-5BEE-6C40212A5605}"/>
              </a:ext>
            </a:extLst>
          </p:cNvPr>
          <p:cNvSpPr txBox="1"/>
          <p:nvPr/>
        </p:nvSpPr>
        <p:spPr>
          <a:xfrm>
            <a:off x="11115658" y="4504875"/>
            <a:ext cx="804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74.1%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8A12EB-9B79-1A51-6D15-B1514064FBA8}"/>
              </a:ext>
            </a:extLst>
          </p:cNvPr>
          <p:cNvSpPr txBox="1"/>
          <p:nvPr/>
        </p:nvSpPr>
        <p:spPr>
          <a:xfrm>
            <a:off x="569344" y="6528451"/>
            <a:ext cx="76714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Cooperberg</a:t>
            </a:r>
            <a:r>
              <a:rPr lang="en-US" sz="1400" dirty="0"/>
              <a:t> MR et al. Cancer. 2011 Nov 15;117(22):5039-46</a:t>
            </a:r>
          </a:p>
        </p:txBody>
      </p:sp>
    </p:spTree>
    <p:extLst>
      <p:ext uri="{BB962C8B-B14F-4D97-AF65-F5344CB8AC3E}">
        <p14:creationId xmlns:p14="http://schemas.microsoft.com/office/powerpoint/2010/main" val="3087424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FCE41-AD3E-884D-3AF5-C6BF82E58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8264DA7-A010-F9F5-A80B-E120E3F5820B}"/>
              </a:ext>
            </a:extLst>
          </p:cNvPr>
          <p:cNvCxnSpPr/>
          <p:nvPr/>
        </p:nvCxnSpPr>
        <p:spPr>
          <a:xfrm>
            <a:off x="967409" y="1192696"/>
            <a:ext cx="10243930" cy="0"/>
          </a:xfrm>
          <a:prstGeom prst="line">
            <a:avLst/>
          </a:prstGeom>
          <a:ln w="12700">
            <a:solidFill>
              <a:srgbClr val="F4850A"/>
            </a:solidFill>
          </a:ln>
          <a:effectLst>
            <a:outerShdw blurRad="38100" dist="25400" dir="108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D34C398-83F2-8785-8010-529E50E679AC}"/>
              </a:ext>
            </a:extLst>
          </p:cNvPr>
          <p:cNvSpPr txBox="1"/>
          <p:nvPr/>
        </p:nvSpPr>
        <p:spPr>
          <a:xfrm>
            <a:off x="967409" y="0"/>
            <a:ext cx="115324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Theo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dõi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phẫu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thuật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cắt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TTL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tận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gốc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Nguy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cơ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tái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phát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–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tiến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triển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sau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phẫu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thuật</a:t>
            </a:r>
            <a:endParaRPr lang="en-US" sz="3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08CDFD5F-17E5-D42C-5614-C37BCCEB1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8661" y="6377057"/>
            <a:ext cx="543338" cy="318052"/>
          </a:xfrm>
          <a:gradFill flip="none" rotWithShape="1">
            <a:gsLst>
              <a:gs pos="83000">
                <a:srgbClr val="068A9C"/>
              </a:gs>
              <a:gs pos="34000">
                <a:schemeClr val="accent1">
                  <a:lumMod val="45000"/>
                  <a:lumOff val="55000"/>
                </a:schemeClr>
              </a:gs>
              <a:gs pos="5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fld id="{D2FB4297-ED95-47E1-B6D7-7ACCD0EA9244}" type="slidenum">
              <a:rPr lang="en-US" sz="1800" b="1">
                <a:solidFill>
                  <a:schemeClr val="bg1"/>
                </a:solidFill>
              </a:rPr>
              <a:pPr/>
              <a:t>21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85A71D-C2DC-53EB-0360-121DE87FAADD}"/>
              </a:ext>
            </a:extLst>
          </p:cNvPr>
          <p:cNvSpPr txBox="1">
            <a:spLocks/>
          </p:cNvSpPr>
          <p:nvPr/>
        </p:nvSpPr>
        <p:spPr>
          <a:xfrm>
            <a:off x="695739" y="172319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endParaRPr lang="vi-VN" dirty="0">
              <a:solidFill>
                <a:srgbClr val="00133A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16946B9-9605-327A-9DBE-545219B28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661" y="1723192"/>
            <a:ext cx="10545647" cy="49917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373502E-D990-677D-B548-9C86F772B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1130" y="1263686"/>
            <a:ext cx="4320209" cy="62267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334075-DAE8-E0F3-2001-86381A047FE9}"/>
              </a:ext>
            </a:extLst>
          </p:cNvPr>
          <p:cNvSpPr/>
          <p:nvPr/>
        </p:nvSpPr>
        <p:spPr>
          <a:xfrm>
            <a:off x="3316624" y="2740296"/>
            <a:ext cx="1746264" cy="1478794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1FC7B03-74D0-5360-177D-43B4E67113D6}"/>
              </a:ext>
            </a:extLst>
          </p:cNvPr>
          <p:cNvSpPr/>
          <p:nvPr/>
        </p:nvSpPr>
        <p:spPr>
          <a:xfrm>
            <a:off x="3316624" y="5665303"/>
            <a:ext cx="1938770" cy="102980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7518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22016-E587-75D1-B623-FBF625852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05439187-B21A-A27A-160D-CB66BBD1C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040" y="2413354"/>
            <a:ext cx="5600041" cy="412272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49E9A42-B36A-397D-4354-4048F23C7709}"/>
              </a:ext>
            </a:extLst>
          </p:cNvPr>
          <p:cNvCxnSpPr/>
          <p:nvPr/>
        </p:nvCxnSpPr>
        <p:spPr>
          <a:xfrm>
            <a:off x="967409" y="1192696"/>
            <a:ext cx="10243930" cy="0"/>
          </a:xfrm>
          <a:prstGeom prst="line">
            <a:avLst/>
          </a:prstGeom>
          <a:ln w="12700">
            <a:solidFill>
              <a:srgbClr val="F4850A"/>
            </a:solidFill>
          </a:ln>
          <a:effectLst>
            <a:outerShdw blurRad="38100" dist="25400" dir="108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854F8EC7-5292-E655-6AAA-5F2211132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8661" y="6377057"/>
            <a:ext cx="543338" cy="318052"/>
          </a:xfrm>
          <a:gradFill flip="none" rotWithShape="1">
            <a:gsLst>
              <a:gs pos="83000">
                <a:srgbClr val="068A9C"/>
              </a:gs>
              <a:gs pos="34000">
                <a:schemeClr val="accent1">
                  <a:lumMod val="45000"/>
                  <a:lumOff val="55000"/>
                </a:schemeClr>
              </a:gs>
              <a:gs pos="5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FB4297-ED95-47E1-B6D7-7ACCD0EA9244}" type="slidenum"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0A06F8-8CEC-A035-28A5-B9005C34AF85}"/>
              </a:ext>
            </a:extLst>
          </p:cNvPr>
          <p:cNvSpPr txBox="1"/>
          <p:nvPr/>
        </p:nvSpPr>
        <p:spPr>
          <a:xfrm>
            <a:off x="967409" y="0"/>
            <a:ext cx="10014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bệnh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cắt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TTL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gốc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A89BAAC-278B-5F52-0256-E379538B1DEA}"/>
              </a:ext>
            </a:extLst>
          </p:cNvPr>
          <p:cNvSpPr/>
          <p:nvPr/>
        </p:nvSpPr>
        <p:spPr>
          <a:xfrm>
            <a:off x="1056648" y="1470456"/>
            <a:ext cx="2701536" cy="559676"/>
          </a:xfrm>
          <a:prstGeom prst="roundRect">
            <a:avLst/>
          </a:prstGeom>
          <a:solidFill>
            <a:srgbClr val="FF5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Persistent PSA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99B4E7-E86A-61BC-B96B-D7D8E961B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6244" y="1470456"/>
            <a:ext cx="3440276" cy="8317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DE83EC0-0A6A-6E12-1F6D-BDD182442D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798" y="2300259"/>
            <a:ext cx="5895331" cy="10373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116A674-2927-5ECD-73DD-1907287556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37" y="3607688"/>
            <a:ext cx="5164821" cy="215401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F935CCF-AA1B-1D5C-2FEC-006C65FF6D2A}"/>
              </a:ext>
            </a:extLst>
          </p:cNvPr>
          <p:cNvSpPr txBox="1"/>
          <p:nvPr/>
        </p:nvSpPr>
        <p:spPr>
          <a:xfrm flipH="1">
            <a:off x="695739" y="6504076"/>
            <a:ext cx="5128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Moreira DM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The Journal Of Urology. 2009; Vol. 182, 2250-2256 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938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3A43F-4B3B-71E5-68EA-B1921243D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63B04DA-4B42-61EF-74D4-9A09CEE1929B}"/>
              </a:ext>
            </a:extLst>
          </p:cNvPr>
          <p:cNvCxnSpPr/>
          <p:nvPr/>
        </p:nvCxnSpPr>
        <p:spPr>
          <a:xfrm>
            <a:off x="967409" y="1192696"/>
            <a:ext cx="10243930" cy="0"/>
          </a:xfrm>
          <a:prstGeom prst="line">
            <a:avLst/>
          </a:prstGeom>
          <a:ln w="12700">
            <a:solidFill>
              <a:srgbClr val="F4850A"/>
            </a:solidFill>
          </a:ln>
          <a:effectLst>
            <a:outerShdw blurRad="38100" dist="25400" dir="108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438FC255-8102-77BA-DC29-05ECBB372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8661" y="6377057"/>
            <a:ext cx="543338" cy="318052"/>
          </a:xfrm>
          <a:gradFill flip="none" rotWithShape="1">
            <a:gsLst>
              <a:gs pos="83000">
                <a:srgbClr val="068A9C"/>
              </a:gs>
              <a:gs pos="34000">
                <a:schemeClr val="accent1">
                  <a:lumMod val="45000"/>
                  <a:lumOff val="55000"/>
                </a:schemeClr>
              </a:gs>
              <a:gs pos="5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FB4297-ED95-47E1-B6D7-7ACCD0EA9244}" type="slidenum"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42F305-DB43-9725-F304-BCBC363D5CAE}"/>
              </a:ext>
            </a:extLst>
          </p:cNvPr>
          <p:cNvSpPr txBox="1"/>
          <p:nvPr/>
        </p:nvSpPr>
        <p:spPr>
          <a:xfrm>
            <a:off x="967409" y="0"/>
            <a:ext cx="10014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Tiếp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cận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bệnh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nhân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tăng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PSA</a:t>
            </a:r>
          </a:p>
          <a:p>
            <a:pPr lvl="0">
              <a:defRPr/>
            </a:pP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Sau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cắt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TTL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tận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gốc</a:t>
            </a:r>
            <a:endParaRPr lang="en-US" sz="3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108A97-76C7-EAF4-7C35-D1B4B24F6615}"/>
              </a:ext>
            </a:extLst>
          </p:cNvPr>
          <p:cNvSpPr txBox="1"/>
          <p:nvPr/>
        </p:nvSpPr>
        <p:spPr>
          <a:xfrm flipH="1">
            <a:off x="695739" y="6504076"/>
            <a:ext cx="5128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Moreira DM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The Journal Of Urology. 2009; Vol. 182, 2250-2256 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B29A99-4FEF-9555-D53C-1B60578F6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409" y="1411011"/>
            <a:ext cx="5764200" cy="1917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FCFF26-064D-8CB1-20DF-A2207C93AA5E}"/>
              </a:ext>
            </a:extLst>
          </p:cNvPr>
          <p:cNvSpPr txBox="1"/>
          <p:nvPr/>
        </p:nvSpPr>
        <p:spPr>
          <a:xfrm>
            <a:off x="7893524" y="1753529"/>
            <a:ext cx="40268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PSA </a:t>
            </a:r>
            <a:r>
              <a:rPr lang="en-US" sz="2000" dirty="0" err="1"/>
              <a:t>tăng</a:t>
            </a:r>
            <a:r>
              <a:rPr lang="en-US" sz="2000" dirty="0"/>
              <a:t> </a:t>
            </a:r>
            <a:r>
              <a:rPr lang="en-US" sz="2000" dirty="0" err="1"/>
              <a:t>dai</a:t>
            </a:r>
            <a:r>
              <a:rPr lang="en-US" sz="2000" dirty="0"/>
              <a:t> </a:t>
            </a:r>
            <a:r>
              <a:rPr lang="en-US" sz="2000" dirty="0" err="1"/>
              <a:t>dẳng</a:t>
            </a:r>
            <a:r>
              <a:rPr lang="en-US" sz="2000" dirty="0"/>
              <a:t>: 5 – 20%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Còn</a:t>
            </a:r>
            <a:r>
              <a:rPr lang="en-US" sz="2000" dirty="0"/>
              <a:t> </a:t>
            </a:r>
            <a:r>
              <a:rPr lang="en-US" sz="2000" dirty="0" err="1"/>
              <a:t>mô</a:t>
            </a:r>
            <a:r>
              <a:rPr lang="en-US" sz="2000" dirty="0"/>
              <a:t> </a:t>
            </a:r>
            <a:r>
              <a:rPr lang="en-US" sz="2000" dirty="0" err="1"/>
              <a:t>ung</a:t>
            </a:r>
            <a:r>
              <a:rPr lang="en-US" sz="2000" dirty="0"/>
              <a:t> </a:t>
            </a:r>
            <a:r>
              <a:rPr lang="en-US" sz="2000" dirty="0" err="1"/>
              <a:t>thư</a:t>
            </a:r>
            <a:r>
              <a:rPr lang="en-US" sz="2000" dirty="0"/>
              <a:t> </a:t>
            </a:r>
            <a:r>
              <a:rPr lang="en-US" sz="2000" dirty="0" err="1"/>
              <a:t>tại</a:t>
            </a:r>
            <a:r>
              <a:rPr lang="en-US" sz="2000" dirty="0"/>
              <a:t> </a:t>
            </a:r>
            <a:r>
              <a:rPr lang="en-US" sz="2000" dirty="0" err="1"/>
              <a:t>chỗ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Di </a:t>
            </a:r>
            <a:r>
              <a:rPr lang="en-US" sz="2000" dirty="0" err="1"/>
              <a:t>căn</a:t>
            </a:r>
            <a:r>
              <a:rPr lang="en-US" sz="2000" dirty="0"/>
              <a:t> vi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trước</a:t>
            </a:r>
            <a:r>
              <a:rPr lang="en-US" sz="2000" dirty="0"/>
              <a:t> </a:t>
            </a:r>
            <a:r>
              <a:rPr lang="en-US" sz="2000" dirty="0" err="1"/>
              <a:t>khi</a:t>
            </a:r>
            <a:r>
              <a:rPr lang="en-US" sz="2000" dirty="0"/>
              <a:t> </a:t>
            </a:r>
            <a:r>
              <a:rPr lang="en-US" sz="2000" dirty="0" err="1"/>
              <a:t>phẫu</a:t>
            </a:r>
            <a:r>
              <a:rPr lang="en-US" sz="2000" dirty="0"/>
              <a:t> </a:t>
            </a:r>
            <a:r>
              <a:rPr lang="en-US" sz="2000" dirty="0" err="1"/>
              <a:t>thuật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Còn</a:t>
            </a:r>
            <a:r>
              <a:rPr lang="en-US" sz="2000" dirty="0"/>
              <a:t> </a:t>
            </a:r>
            <a:r>
              <a:rPr lang="en-US" sz="2000" dirty="0" err="1"/>
              <a:t>mô</a:t>
            </a:r>
            <a:r>
              <a:rPr lang="en-US" sz="2000" dirty="0"/>
              <a:t> </a:t>
            </a:r>
            <a:r>
              <a:rPr lang="en-US" sz="2000" dirty="0" err="1"/>
              <a:t>tuyến</a:t>
            </a:r>
            <a:r>
              <a:rPr lang="en-US" sz="2000" dirty="0"/>
              <a:t> </a:t>
            </a:r>
            <a:r>
              <a:rPr lang="en-US" sz="2000" dirty="0" err="1"/>
              <a:t>tiền</a:t>
            </a:r>
            <a:r>
              <a:rPr lang="en-US" sz="2000" dirty="0"/>
              <a:t> </a:t>
            </a:r>
            <a:r>
              <a:rPr lang="en-US" sz="2000" dirty="0" err="1"/>
              <a:t>liệt</a:t>
            </a:r>
            <a:r>
              <a:rPr lang="en-US" sz="2000" dirty="0"/>
              <a:t> </a:t>
            </a:r>
            <a:r>
              <a:rPr lang="en-US" sz="2000" dirty="0" err="1"/>
              <a:t>lành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endParaRPr lang="en-US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E50983-46BC-9E7B-F8B2-9D35B8107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409" y="3630169"/>
            <a:ext cx="6375223" cy="242069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D8B7F73-33E9-6098-C836-57EAE7F216DC}"/>
              </a:ext>
            </a:extLst>
          </p:cNvPr>
          <p:cNvCxnSpPr/>
          <p:nvPr/>
        </p:nvCxnSpPr>
        <p:spPr>
          <a:xfrm>
            <a:off x="1013129" y="5166360"/>
            <a:ext cx="621063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3EB53EA-E4DE-D9BA-2E6E-BA4F13D30C16}"/>
              </a:ext>
            </a:extLst>
          </p:cNvPr>
          <p:cNvSpPr/>
          <p:nvPr/>
        </p:nvSpPr>
        <p:spPr>
          <a:xfrm>
            <a:off x="7445468" y="4928616"/>
            <a:ext cx="448056" cy="41148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E3342923-EC39-D014-8D78-914E0F4FC56E}"/>
              </a:ext>
            </a:extLst>
          </p:cNvPr>
          <p:cNvSpPr/>
          <p:nvPr/>
        </p:nvSpPr>
        <p:spPr>
          <a:xfrm rot="5400000">
            <a:off x="9470600" y="3216700"/>
            <a:ext cx="448056" cy="42459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389A455-E0AD-FA13-4325-A9C1A0C33921}"/>
              </a:ext>
            </a:extLst>
          </p:cNvPr>
          <p:cNvSpPr/>
          <p:nvPr/>
        </p:nvSpPr>
        <p:spPr>
          <a:xfrm>
            <a:off x="8092304" y="3805440"/>
            <a:ext cx="3403957" cy="2787384"/>
          </a:xfrm>
          <a:prstGeom prst="roundRect">
            <a:avLst/>
          </a:prstGeom>
          <a:solidFill>
            <a:srgbClr val="00385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prstClr val="white"/>
                </a:solidFill>
                <a:latin typeface="AdvTT7c3c51d9"/>
              </a:rPr>
              <a:t>PSA: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200" dirty="0" err="1">
                <a:solidFill>
                  <a:prstClr val="white"/>
                </a:solidFill>
                <a:latin typeface="AdvTT7c3c51d9"/>
              </a:rPr>
              <a:t>Mức</a:t>
            </a:r>
            <a:r>
              <a:rPr lang="en-US" sz="2200" dirty="0">
                <a:solidFill>
                  <a:prstClr val="white"/>
                </a:solidFill>
                <a:latin typeface="AdvTT7c3c51d9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AdvTT7c3c51d9"/>
              </a:rPr>
              <a:t>độ</a:t>
            </a:r>
            <a:r>
              <a:rPr lang="en-US" sz="2200" dirty="0">
                <a:solidFill>
                  <a:prstClr val="white"/>
                </a:solidFill>
                <a:latin typeface="AdvTT7c3c51d9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AdvTT7c3c51d9"/>
              </a:rPr>
              <a:t>tăng</a:t>
            </a:r>
            <a:endParaRPr lang="en-US" sz="2200" dirty="0">
              <a:solidFill>
                <a:prstClr val="white"/>
              </a:solidFill>
              <a:latin typeface="AdvTT7c3c51d9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200" dirty="0" err="1">
                <a:solidFill>
                  <a:prstClr val="white"/>
                </a:solidFill>
                <a:latin typeface="AdvTT7c3c51d9"/>
              </a:rPr>
              <a:t>Tốc</a:t>
            </a:r>
            <a:r>
              <a:rPr lang="en-US" sz="2200" dirty="0">
                <a:solidFill>
                  <a:prstClr val="white"/>
                </a:solidFill>
                <a:latin typeface="AdvTT7c3c51d9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AdvTT7c3c51d9"/>
              </a:rPr>
              <a:t>độ</a:t>
            </a:r>
            <a:r>
              <a:rPr lang="en-US" sz="2200" dirty="0">
                <a:solidFill>
                  <a:prstClr val="white"/>
                </a:solidFill>
                <a:latin typeface="AdvTT7c3c51d9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AdvTT7c3c51d9"/>
              </a:rPr>
              <a:t>tăng</a:t>
            </a:r>
            <a:endParaRPr lang="en-US" sz="2200" dirty="0">
              <a:solidFill>
                <a:prstClr val="white"/>
              </a:solidFill>
              <a:latin typeface="AdvTT7c3c51d9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200" dirty="0">
              <a:solidFill>
                <a:prstClr val="white"/>
              </a:solidFill>
              <a:latin typeface="AdvTT7c3c51d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 err="1">
                <a:solidFill>
                  <a:prstClr val="white"/>
                </a:solidFill>
                <a:latin typeface="AdvTT7c3c51d9"/>
              </a:rPr>
              <a:t>Hình</a:t>
            </a:r>
            <a:r>
              <a:rPr lang="en-US" sz="2200" b="1" dirty="0">
                <a:solidFill>
                  <a:prstClr val="white"/>
                </a:solidFill>
                <a:latin typeface="AdvTT7c3c51d9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AdvTT7c3c51d9"/>
              </a:rPr>
              <a:t>ảnh</a:t>
            </a:r>
            <a:r>
              <a:rPr lang="en-US" sz="2200" b="1" dirty="0">
                <a:solidFill>
                  <a:prstClr val="white"/>
                </a:solidFill>
                <a:latin typeface="AdvTT7c3c51d9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AdvTT7c3c51d9"/>
              </a:rPr>
              <a:t>học</a:t>
            </a:r>
            <a:r>
              <a:rPr lang="en-US" sz="2200" b="1" dirty="0">
                <a:solidFill>
                  <a:prstClr val="white"/>
                </a:solidFill>
                <a:latin typeface="AdvTT7c3c51d9"/>
              </a:rPr>
              <a:t>: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vTT7c3c51d9"/>
                <a:ea typeface="+mn-ea"/>
                <a:cs typeface="+mn-cs"/>
              </a:rPr>
              <a:t>Quy </a:t>
            </a:r>
            <a:r>
              <a:rPr lang="en-US" sz="2200" dirty="0" err="1">
                <a:solidFill>
                  <a:prstClr val="white"/>
                </a:solidFill>
                <a:latin typeface="AdvTT7c3c51d9"/>
              </a:rPr>
              <a:t>ước</a:t>
            </a:r>
            <a:endParaRPr lang="en-US" sz="2200" dirty="0">
              <a:solidFill>
                <a:prstClr val="white"/>
              </a:solidFill>
              <a:latin typeface="AdvTT7c3c51d9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vTT7c3c51d9"/>
                <a:ea typeface="+mn-ea"/>
                <a:cs typeface="+mn-cs"/>
              </a:rPr>
              <a:t>PSMA </a:t>
            </a:r>
            <a:r>
              <a:rPr lang="en-US" sz="2200" dirty="0">
                <a:solidFill>
                  <a:prstClr val="white"/>
                </a:solidFill>
                <a:latin typeface="AdvTT7c3c51d9"/>
              </a:rPr>
              <a:t>based imaging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906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2234A7-AEE8-460C-84A8-C430B6330C88}"/>
              </a:ext>
            </a:extLst>
          </p:cNvPr>
          <p:cNvCxnSpPr/>
          <p:nvPr/>
        </p:nvCxnSpPr>
        <p:spPr>
          <a:xfrm>
            <a:off x="967409" y="1192696"/>
            <a:ext cx="1024393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  <a:effectLst>
            <a:outerShdw blurRad="38100" dist="25400" dir="108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C75327B-8CAE-9454-A8F9-0FA83E9AC5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3420713"/>
              </p:ext>
            </p:extLst>
          </p:nvPr>
        </p:nvGraphicFramePr>
        <p:xfrm>
          <a:off x="166696" y="1736182"/>
          <a:ext cx="3575964" cy="4837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FE924F2-3A6F-0F18-0259-8F7B99A1B0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0229774"/>
              </p:ext>
            </p:extLst>
          </p:nvPr>
        </p:nvGraphicFramePr>
        <p:xfrm>
          <a:off x="3928212" y="1746276"/>
          <a:ext cx="3482681" cy="36456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31EBF59-BD03-8ACD-AA3C-DAAEED3D61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3026436"/>
              </p:ext>
            </p:extLst>
          </p:nvPr>
        </p:nvGraphicFramePr>
        <p:xfrm>
          <a:off x="8119872" y="1746275"/>
          <a:ext cx="3905432" cy="4819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EB4CCEB-907D-3FB2-5287-8B1AE7823B01}"/>
              </a:ext>
            </a:extLst>
          </p:cNvPr>
          <p:cNvSpPr txBox="1"/>
          <p:nvPr/>
        </p:nvSpPr>
        <p:spPr>
          <a:xfrm>
            <a:off x="166696" y="6234819"/>
            <a:ext cx="53031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*PSA persistence after RP: ≥ 0.1 ng/ml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4-8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tuần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C7D124E6-4C4A-40E8-F80F-41EE09C8C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8661" y="6377057"/>
            <a:ext cx="543338" cy="318052"/>
          </a:xfrm>
          <a:gradFill flip="none" rotWithShape="1">
            <a:gsLst>
              <a:gs pos="83000">
                <a:srgbClr val="068A9C"/>
              </a:gs>
              <a:gs pos="34000">
                <a:schemeClr val="accent1">
                  <a:lumMod val="45000"/>
                  <a:lumOff val="55000"/>
                </a:schemeClr>
              </a:gs>
              <a:gs pos="5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FB4297-ED95-47E1-B6D7-7ACCD0EA9244}" type="slidenum"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66083C-5C3B-56E7-D87F-11D9B1C7EBB4}"/>
              </a:ext>
            </a:extLst>
          </p:cNvPr>
          <p:cNvSpPr txBox="1"/>
          <p:nvPr/>
        </p:nvSpPr>
        <p:spPr>
          <a:xfrm>
            <a:off x="967409" y="0"/>
            <a:ext cx="10014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bệnh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điều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trị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triệt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Tái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phát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hóa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662DA6-49C4-BA0F-5F9D-A7E7CD30B559}"/>
              </a:ext>
            </a:extLst>
          </p:cNvPr>
          <p:cNvCxnSpPr>
            <a:cxnSpLocks/>
          </p:cNvCxnSpPr>
          <p:nvPr/>
        </p:nvCxnSpPr>
        <p:spPr>
          <a:xfrm>
            <a:off x="7790688" y="3081528"/>
            <a:ext cx="0" cy="3153291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04931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2234A7-AEE8-460C-84A8-C430B6330C88}"/>
              </a:ext>
            </a:extLst>
          </p:cNvPr>
          <p:cNvCxnSpPr/>
          <p:nvPr/>
        </p:nvCxnSpPr>
        <p:spPr>
          <a:xfrm>
            <a:off x="967409" y="1192696"/>
            <a:ext cx="10243930" cy="0"/>
          </a:xfrm>
          <a:prstGeom prst="line">
            <a:avLst/>
          </a:prstGeom>
          <a:ln w="12700">
            <a:solidFill>
              <a:srgbClr val="F4850A"/>
            </a:solidFill>
          </a:ln>
          <a:effectLst>
            <a:outerShdw blurRad="38100" dist="25400" dir="108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95631206-E2D2-48B2-A580-93D849AC0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8661" y="6377057"/>
            <a:ext cx="543338" cy="318052"/>
          </a:xfrm>
          <a:gradFill flip="none" rotWithShape="1">
            <a:gsLst>
              <a:gs pos="83000">
                <a:srgbClr val="068A9C"/>
              </a:gs>
              <a:gs pos="34000">
                <a:schemeClr val="accent1">
                  <a:lumMod val="45000"/>
                  <a:lumOff val="55000"/>
                </a:schemeClr>
              </a:gs>
              <a:gs pos="5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FB4297-ED95-47E1-B6D7-7ACCD0EA9244}" type="slidenum"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E9D0DE-15BE-3CBD-E32A-97DD48757789}"/>
              </a:ext>
            </a:extLst>
          </p:cNvPr>
          <p:cNvSpPr txBox="1"/>
          <p:nvPr/>
        </p:nvSpPr>
        <p:spPr>
          <a:xfrm>
            <a:off x="967409" y="0"/>
            <a:ext cx="10014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bệnh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Tái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phát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tại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chỗ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tại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vùng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di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căn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xa?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1F2A2C-2B23-185E-75DD-A933B6709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787" y="2148840"/>
            <a:ext cx="8859260" cy="44168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13DA42-C073-11A9-81E4-E265536DE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8606" y="1236905"/>
            <a:ext cx="5801535" cy="85737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1646C88-93BD-DAC2-08F3-CA617828CFB2}"/>
              </a:ext>
            </a:extLst>
          </p:cNvPr>
          <p:cNvSpPr/>
          <p:nvPr/>
        </p:nvSpPr>
        <p:spPr>
          <a:xfrm>
            <a:off x="1993392" y="4005072"/>
            <a:ext cx="1389888" cy="32918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7C8885-6A33-7514-E53F-10E75EDEAB71}"/>
              </a:ext>
            </a:extLst>
          </p:cNvPr>
          <p:cNvSpPr txBox="1"/>
          <p:nvPr/>
        </p:nvSpPr>
        <p:spPr>
          <a:xfrm>
            <a:off x="578488" y="6583680"/>
            <a:ext cx="4569584" cy="307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NCCN guidelines on Prostate cancer. Version 1.2025</a:t>
            </a:r>
          </a:p>
        </p:txBody>
      </p:sp>
    </p:spTree>
    <p:extLst>
      <p:ext uri="{BB962C8B-B14F-4D97-AF65-F5344CB8AC3E}">
        <p14:creationId xmlns:p14="http://schemas.microsoft.com/office/powerpoint/2010/main" val="23199607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2234A7-AEE8-460C-84A8-C430B6330C88}"/>
              </a:ext>
            </a:extLst>
          </p:cNvPr>
          <p:cNvCxnSpPr/>
          <p:nvPr/>
        </p:nvCxnSpPr>
        <p:spPr>
          <a:xfrm>
            <a:off x="967409" y="1192696"/>
            <a:ext cx="1024393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  <a:effectLst>
            <a:outerShdw blurRad="38100" dist="25400" dir="108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95631206-E2D2-48B2-A580-93D849AC0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8661" y="6377057"/>
            <a:ext cx="543338" cy="318052"/>
          </a:xfrm>
          <a:gradFill flip="none" rotWithShape="1">
            <a:gsLst>
              <a:gs pos="83000">
                <a:srgbClr val="068A9C"/>
              </a:gs>
              <a:gs pos="34000">
                <a:schemeClr val="accent1">
                  <a:lumMod val="45000"/>
                  <a:lumOff val="55000"/>
                </a:schemeClr>
              </a:gs>
              <a:gs pos="5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fld id="{D2FB4297-ED95-47E1-B6D7-7ACCD0EA9244}" type="slidenum">
              <a:rPr lang="en-US" sz="1800" b="1">
                <a:solidFill>
                  <a:schemeClr val="bg1"/>
                </a:solidFill>
              </a:rPr>
              <a:pPr/>
              <a:t>26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1F1921-F30B-C727-6F9F-326B10E8D4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24"/>
          <a:stretch/>
        </p:blipFill>
        <p:spPr>
          <a:xfrm>
            <a:off x="52400" y="1426414"/>
            <a:ext cx="6104914" cy="25092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9DA064-4E7E-F967-8524-881FD4716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314" y="2642195"/>
            <a:ext cx="5940378" cy="15736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696E920-7036-9634-432B-95C28C73D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88" y="4384762"/>
            <a:ext cx="12010784" cy="198558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002472E-D862-B333-FF54-31684DF39B6E}"/>
              </a:ext>
            </a:extLst>
          </p:cNvPr>
          <p:cNvSpPr txBox="1"/>
          <p:nvPr/>
        </p:nvSpPr>
        <p:spPr>
          <a:xfrm>
            <a:off x="530084" y="6510652"/>
            <a:ext cx="68489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Eisenhauer EA et al. European Journal of Cancer. 2009, 45: 228-247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71E31C-F654-B4D4-F69D-9B338E298BCE}"/>
              </a:ext>
            </a:extLst>
          </p:cNvPr>
          <p:cNvSpPr txBox="1"/>
          <p:nvPr/>
        </p:nvSpPr>
        <p:spPr>
          <a:xfrm>
            <a:off x="967409" y="0"/>
            <a:ext cx="10014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bệnh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ảnh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quy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ước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5683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95A5B-4E3E-576F-8DEA-A3EA2A825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3AA43-20CF-BCF3-1CCA-56189BD92D02}"/>
              </a:ext>
            </a:extLst>
          </p:cNvPr>
          <p:cNvCxnSpPr/>
          <p:nvPr/>
        </p:nvCxnSpPr>
        <p:spPr>
          <a:xfrm>
            <a:off x="967409" y="1192696"/>
            <a:ext cx="10243930" cy="0"/>
          </a:xfrm>
          <a:prstGeom prst="line">
            <a:avLst/>
          </a:prstGeom>
          <a:ln w="12700">
            <a:solidFill>
              <a:srgbClr val="F4850A"/>
            </a:solidFill>
          </a:ln>
          <a:effectLst>
            <a:outerShdw blurRad="38100" dist="25400" dir="108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B3F99C0D-BEAD-A47B-38A1-9042B1CEB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8661" y="6377057"/>
            <a:ext cx="543338" cy="318052"/>
          </a:xfrm>
          <a:gradFill flip="none" rotWithShape="1">
            <a:gsLst>
              <a:gs pos="83000">
                <a:srgbClr val="068A9C"/>
              </a:gs>
              <a:gs pos="34000">
                <a:schemeClr val="accent1">
                  <a:lumMod val="45000"/>
                  <a:lumOff val="55000"/>
                </a:schemeClr>
              </a:gs>
              <a:gs pos="5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FB4297-ED95-47E1-B6D7-7ACCD0EA9244}" type="slidenum"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07A6E8-EE97-709E-8442-171ABB4A88D7}"/>
              </a:ext>
            </a:extLst>
          </p:cNvPr>
          <p:cNvSpPr txBox="1"/>
          <p:nvPr/>
        </p:nvSpPr>
        <p:spPr>
          <a:xfrm>
            <a:off x="967409" y="0"/>
            <a:ext cx="10014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bệnh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ảnh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dựa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PSMA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DC1E9C-E1CB-BFA1-D765-77D175D89441}"/>
              </a:ext>
            </a:extLst>
          </p:cNvPr>
          <p:cNvSpPr txBox="1"/>
          <p:nvPr/>
        </p:nvSpPr>
        <p:spPr>
          <a:xfrm>
            <a:off x="578488" y="6530423"/>
            <a:ext cx="4569584" cy="307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Perera M et al. </a:t>
            </a:r>
            <a:r>
              <a:rPr lang="en-US" sz="1400" dirty="0" err="1"/>
              <a:t>Eur</a:t>
            </a:r>
            <a:r>
              <a:rPr lang="en-US" sz="1400" dirty="0"/>
              <a:t> </a:t>
            </a:r>
            <a:r>
              <a:rPr lang="en-US" sz="1400" dirty="0" err="1"/>
              <a:t>Urol</a:t>
            </a:r>
            <a:r>
              <a:rPr lang="en-US" sz="1400" dirty="0"/>
              <a:t>, 2016. 70: 926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735256-E1B2-E857-C949-C25AB72F3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409" y="1308129"/>
            <a:ext cx="4910021" cy="2188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4B1F46-4E7D-83B0-F750-0A0CA0074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421" y="3694485"/>
            <a:ext cx="10014017" cy="284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196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209D2-37E3-54D4-2E9B-CC86AB4EA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D15027D-3614-0C24-B9BA-4C469994E5F9}"/>
              </a:ext>
            </a:extLst>
          </p:cNvPr>
          <p:cNvCxnSpPr/>
          <p:nvPr/>
        </p:nvCxnSpPr>
        <p:spPr>
          <a:xfrm>
            <a:off x="967409" y="1192696"/>
            <a:ext cx="10243930" cy="0"/>
          </a:xfrm>
          <a:prstGeom prst="line">
            <a:avLst/>
          </a:prstGeom>
          <a:ln w="12700">
            <a:solidFill>
              <a:srgbClr val="F4850A"/>
            </a:solidFill>
          </a:ln>
          <a:effectLst>
            <a:outerShdw blurRad="38100" dist="25400" dir="108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AB32BFDE-1C88-A017-1FA2-76DCA4B78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8661" y="6377057"/>
            <a:ext cx="543338" cy="318052"/>
          </a:xfrm>
          <a:gradFill flip="none" rotWithShape="1">
            <a:gsLst>
              <a:gs pos="83000">
                <a:srgbClr val="068A9C"/>
              </a:gs>
              <a:gs pos="34000">
                <a:schemeClr val="accent1">
                  <a:lumMod val="45000"/>
                  <a:lumOff val="55000"/>
                </a:schemeClr>
              </a:gs>
              <a:gs pos="5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FB4297-ED95-47E1-B6D7-7ACCD0EA9244}" type="slidenum"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5B2980-71A7-B67F-E963-B97F96CE0CEF}"/>
              </a:ext>
            </a:extLst>
          </p:cNvPr>
          <p:cNvSpPr txBox="1"/>
          <p:nvPr/>
        </p:nvSpPr>
        <p:spPr>
          <a:xfrm>
            <a:off x="967409" y="0"/>
            <a:ext cx="10014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bệnh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PSA</a:t>
            </a:r>
          </a:p>
          <a:p>
            <a:pPr>
              <a:defRPr/>
            </a:pP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Khuyến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cáo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về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xét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nghiệm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hình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ảnh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học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060979-5195-AA57-CF59-8540A02C8A40}"/>
              </a:ext>
            </a:extLst>
          </p:cNvPr>
          <p:cNvSpPr txBox="1"/>
          <p:nvPr/>
        </p:nvSpPr>
        <p:spPr>
          <a:xfrm>
            <a:off x="578488" y="6530423"/>
            <a:ext cx="4569584" cy="307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EAU guidelines on Prostate cancer.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3F8383-5B86-A622-2F99-F9ED67E80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3280" y="2021705"/>
            <a:ext cx="8666293" cy="36873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03BA1C-3476-E658-DD8B-8B4EFC03A0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241" y="2084251"/>
            <a:ext cx="2606039" cy="355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502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81D7F-593C-3715-A1B2-E99225844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68FEE9C-C1F5-EBF4-8C81-35C659645AF3}"/>
              </a:ext>
            </a:extLst>
          </p:cNvPr>
          <p:cNvCxnSpPr/>
          <p:nvPr/>
        </p:nvCxnSpPr>
        <p:spPr>
          <a:xfrm>
            <a:off x="967409" y="1192696"/>
            <a:ext cx="10243930" cy="0"/>
          </a:xfrm>
          <a:prstGeom prst="line">
            <a:avLst/>
          </a:prstGeom>
          <a:ln w="12700">
            <a:solidFill>
              <a:srgbClr val="F4850A"/>
            </a:solidFill>
          </a:ln>
          <a:effectLst>
            <a:outerShdw blurRad="38100" dist="25400" dir="108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3756AFA-B93E-EEF0-3454-9633AA7C105A}"/>
              </a:ext>
            </a:extLst>
          </p:cNvPr>
          <p:cNvSpPr txBox="1"/>
          <p:nvPr/>
        </p:nvSpPr>
        <p:spPr>
          <a:xfrm>
            <a:off x="967409" y="0"/>
            <a:ext cx="11106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Điều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trị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sau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phẫu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thuật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cắt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TTL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tận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gốc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Điều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trị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tái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phát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sau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điều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trị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triệt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căn</a:t>
            </a:r>
            <a:endParaRPr lang="en-US" sz="3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D697610B-DEC5-AB93-73CD-7E2D20153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8661" y="6377057"/>
            <a:ext cx="543338" cy="318052"/>
          </a:xfrm>
          <a:gradFill flip="none" rotWithShape="1">
            <a:gsLst>
              <a:gs pos="83000">
                <a:srgbClr val="068A9C"/>
              </a:gs>
              <a:gs pos="34000">
                <a:schemeClr val="accent1">
                  <a:lumMod val="45000"/>
                  <a:lumOff val="55000"/>
                </a:schemeClr>
              </a:gs>
              <a:gs pos="5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fld id="{D2FB4297-ED95-47E1-B6D7-7ACCD0EA9244}" type="slidenum">
              <a:rPr lang="en-US" sz="1800" b="1">
                <a:solidFill>
                  <a:schemeClr val="bg1"/>
                </a:solidFill>
              </a:rPr>
              <a:pPr/>
              <a:t>29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7505EB0-6D0F-C5B8-2540-74CCDD45EF44}"/>
              </a:ext>
            </a:extLst>
          </p:cNvPr>
          <p:cNvSpPr txBox="1">
            <a:spLocks/>
          </p:cNvSpPr>
          <p:nvPr/>
        </p:nvSpPr>
        <p:spPr>
          <a:xfrm>
            <a:off x="695739" y="172319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endParaRPr lang="vi-VN" dirty="0">
              <a:solidFill>
                <a:srgbClr val="00133A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CE484F-3106-5441-4420-5C7A3FF927B5}"/>
              </a:ext>
            </a:extLst>
          </p:cNvPr>
          <p:cNvSpPr txBox="1"/>
          <p:nvPr/>
        </p:nvSpPr>
        <p:spPr>
          <a:xfrm>
            <a:off x="6997148" y="432020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/>
            <a:endParaRPr lang="en-US" dirty="0">
              <a:solidFill>
                <a:prstClr val="black"/>
              </a:solidFill>
              <a:latin typeface="맑은 고딕" panose="020F0502020204030204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DE7C08C-131E-65FA-98B7-11C31E8C43D3}"/>
              </a:ext>
            </a:extLst>
          </p:cNvPr>
          <p:cNvCxnSpPr/>
          <p:nvPr/>
        </p:nvCxnSpPr>
        <p:spPr>
          <a:xfrm>
            <a:off x="967409" y="1192696"/>
            <a:ext cx="10243930" cy="0"/>
          </a:xfrm>
          <a:prstGeom prst="line">
            <a:avLst/>
          </a:prstGeom>
          <a:ln w="12700">
            <a:solidFill>
              <a:srgbClr val="F4850A"/>
            </a:solidFill>
          </a:ln>
          <a:effectLst>
            <a:outerShdw blurRad="38100" dist="25400" dir="108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FF08384-6750-AE12-6CA9-B03AA01D888C}"/>
              </a:ext>
            </a:extLst>
          </p:cNvPr>
          <p:cNvSpPr txBox="1"/>
          <p:nvPr/>
        </p:nvSpPr>
        <p:spPr>
          <a:xfrm>
            <a:off x="578488" y="6573041"/>
            <a:ext cx="11106312" cy="318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Parker C. et al. ESMO guidelines on Prostate cancer 2023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C4F7F7-1209-97C3-108F-668CAFDF11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12"/>
          <a:stretch>
            <a:fillRect/>
          </a:stretch>
        </p:blipFill>
        <p:spPr>
          <a:xfrm>
            <a:off x="1853799" y="1764283"/>
            <a:ext cx="8471150" cy="2740592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E4EE971-42DA-FA0B-D6AB-F48A7117824B}"/>
              </a:ext>
            </a:extLst>
          </p:cNvPr>
          <p:cNvSpPr/>
          <p:nvPr/>
        </p:nvSpPr>
        <p:spPr>
          <a:xfrm>
            <a:off x="2285357" y="5411532"/>
            <a:ext cx="7608034" cy="702373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white"/>
                </a:solidFill>
                <a:latin typeface="AdvTT7c3c51d9"/>
              </a:rPr>
              <a:t>Chờ</a:t>
            </a:r>
            <a:r>
              <a:rPr lang="en-US" sz="2800" dirty="0">
                <a:solidFill>
                  <a:prstClr val="white"/>
                </a:solidFill>
                <a:latin typeface="AdvTT7c3c51d9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dvTT7c3c51d9"/>
              </a:rPr>
              <a:t>tái</a:t>
            </a:r>
            <a:r>
              <a:rPr lang="en-US" sz="2800" dirty="0">
                <a:solidFill>
                  <a:prstClr val="white"/>
                </a:solidFill>
                <a:latin typeface="AdvTT7c3c51d9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dvTT7c3c51d9"/>
              </a:rPr>
              <a:t>phát</a:t>
            </a:r>
            <a:r>
              <a:rPr lang="en-US" sz="2800" dirty="0">
                <a:solidFill>
                  <a:prstClr val="white"/>
                </a:solidFill>
                <a:latin typeface="AdvTT7c3c51d9"/>
              </a:rPr>
              <a:t> hay </a:t>
            </a:r>
            <a:r>
              <a:rPr lang="en-US" sz="2800" dirty="0" err="1">
                <a:solidFill>
                  <a:prstClr val="white"/>
                </a:solidFill>
                <a:latin typeface="AdvTT7c3c51d9"/>
              </a:rPr>
              <a:t>điều</a:t>
            </a:r>
            <a:r>
              <a:rPr lang="en-US" sz="2800" dirty="0">
                <a:solidFill>
                  <a:prstClr val="white"/>
                </a:solidFill>
                <a:latin typeface="AdvTT7c3c51d9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dvTT7c3c51d9"/>
              </a:rPr>
              <a:t>trị</a:t>
            </a:r>
            <a:r>
              <a:rPr lang="en-US" sz="2800" dirty="0">
                <a:solidFill>
                  <a:prstClr val="white"/>
                </a:solidFill>
                <a:latin typeface="AdvTT7c3c51d9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dvTT7c3c51d9"/>
              </a:rPr>
              <a:t>sớm</a:t>
            </a:r>
            <a:r>
              <a:rPr lang="en-US" sz="2800" dirty="0">
                <a:solidFill>
                  <a:prstClr val="white"/>
                </a:solidFill>
                <a:latin typeface="AdvTT7c3c51d9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dvTT7c3c51d9"/>
              </a:rPr>
              <a:t>một</a:t>
            </a:r>
            <a:r>
              <a:rPr lang="en-US" sz="2800" dirty="0">
                <a:solidFill>
                  <a:prstClr val="white"/>
                </a:solidFill>
                <a:latin typeface="AdvTT7c3c51d9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dvTT7c3c51d9"/>
              </a:rPr>
              <a:t>bước</a:t>
            </a:r>
            <a:r>
              <a:rPr lang="en-US" sz="2800" dirty="0">
                <a:solidFill>
                  <a:prstClr val="white"/>
                </a:solidFill>
                <a:latin typeface="AdvTT7c3c51d9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54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BA5D7FA-E23B-4F2B-A56E-735D3ED78C4A}"/>
              </a:ext>
            </a:extLst>
          </p:cNvPr>
          <p:cNvSpPr txBox="1"/>
          <p:nvPr/>
        </p:nvSpPr>
        <p:spPr>
          <a:xfrm>
            <a:off x="1342163" y="809258"/>
            <a:ext cx="5828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5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 DUNG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95631206-E2D2-48B2-A580-93D849AC0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8661" y="6377057"/>
            <a:ext cx="543338" cy="318052"/>
          </a:xfrm>
          <a:gradFill flip="none" rotWithShape="1">
            <a:gsLst>
              <a:gs pos="83000">
                <a:srgbClr val="068A9C"/>
              </a:gs>
              <a:gs pos="34000">
                <a:schemeClr val="accent1">
                  <a:lumMod val="45000"/>
                  <a:lumOff val="55000"/>
                </a:schemeClr>
              </a:gs>
              <a:gs pos="5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FB4297-ED95-47E1-B6D7-7ACCD0EA9244}" type="slidenum"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EFF8DBD-0FDF-41BD-8848-2F423DBA08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2907474"/>
              </p:ext>
            </p:extLst>
          </p:nvPr>
        </p:nvGraphicFramePr>
        <p:xfrm>
          <a:off x="1342162" y="1837944"/>
          <a:ext cx="9173437" cy="4210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304406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2234A7-AEE8-460C-84A8-C430B6330C88}"/>
              </a:ext>
            </a:extLst>
          </p:cNvPr>
          <p:cNvCxnSpPr/>
          <p:nvPr/>
        </p:nvCxnSpPr>
        <p:spPr>
          <a:xfrm>
            <a:off x="967409" y="1192696"/>
            <a:ext cx="10243930" cy="0"/>
          </a:xfrm>
          <a:prstGeom prst="line">
            <a:avLst/>
          </a:prstGeom>
          <a:ln w="12700">
            <a:solidFill>
              <a:srgbClr val="F4850A"/>
            </a:solidFill>
          </a:ln>
          <a:effectLst>
            <a:outerShdw blurRad="38100" dist="25400" dir="108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BA5D7FA-E23B-4F2B-A56E-735D3ED78C4A}"/>
              </a:ext>
            </a:extLst>
          </p:cNvPr>
          <p:cNvSpPr txBox="1"/>
          <p:nvPr/>
        </p:nvSpPr>
        <p:spPr>
          <a:xfrm>
            <a:off x="967409" y="0"/>
            <a:ext cx="10014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Điều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trị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sau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phẫu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thuật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cắt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TTL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tận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gốc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Hỗ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trợ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Cứu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vớt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sau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phẫu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thuật</a:t>
            </a:r>
            <a:endParaRPr lang="en-US" sz="3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95631206-E2D2-48B2-A580-93D849AC0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8661" y="6377057"/>
            <a:ext cx="543338" cy="318052"/>
          </a:xfrm>
          <a:gradFill flip="none" rotWithShape="1">
            <a:gsLst>
              <a:gs pos="83000">
                <a:srgbClr val="068A9C"/>
              </a:gs>
              <a:gs pos="34000">
                <a:schemeClr val="accent1">
                  <a:lumMod val="45000"/>
                  <a:lumOff val="55000"/>
                </a:schemeClr>
              </a:gs>
              <a:gs pos="5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fld id="{D2FB4297-ED95-47E1-B6D7-7ACCD0EA9244}" type="slidenum">
              <a:rPr lang="en-US" sz="1800" b="1">
                <a:solidFill>
                  <a:schemeClr val="bg1"/>
                </a:solidFill>
              </a:rPr>
              <a:pPr/>
              <a:t>30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1DA278-40C6-4077-9DAE-9033A2345D42}"/>
              </a:ext>
            </a:extLst>
          </p:cNvPr>
          <p:cNvCxnSpPr/>
          <p:nvPr/>
        </p:nvCxnSpPr>
        <p:spPr>
          <a:xfrm>
            <a:off x="967409" y="1192696"/>
            <a:ext cx="10243930" cy="0"/>
          </a:xfrm>
          <a:prstGeom prst="line">
            <a:avLst/>
          </a:prstGeom>
          <a:ln w="12700">
            <a:solidFill>
              <a:srgbClr val="F4850A"/>
            </a:solidFill>
          </a:ln>
          <a:effectLst>
            <a:outerShdw blurRad="38100" dist="25400" dir="108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53351C5-8AD3-7864-5154-04B5E86211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6530929"/>
              </p:ext>
            </p:extLst>
          </p:nvPr>
        </p:nvGraphicFramePr>
        <p:xfrm>
          <a:off x="377007" y="1485002"/>
          <a:ext cx="5718993" cy="4837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C3C10A35-66D4-39CC-3BC2-C5D9441C4C25}"/>
              </a:ext>
            </a:extLst>
          </p:cNvPr>
          <p:cNvSpPr txBox="1"/>
          <p:nvPr/>
        </p:nvSpPr>
        <p:spPr>
          <a:xfrm>
            <a:off x="578488" y="6573041"/>
            <a:ext cx="11106312" cy="318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1. EAU guidelines on Prostate cancer 2023; 			2. </a:t>
            </a:r>
            <a:r>
              <a:rPr lang="it-IT" sz="1400" dirty="0"/>
              <a:t>Salvage therapy for prostate cancer: AUA/ASTRO/SUO guideline 2024</a:t>
            </a:r>
            <a:r>
              <a:rPr lang="en-US" sz="14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56A534-A155-DC30-1E55-D2468A058A2D}"/>
              </a:ext>
            </a:extLst>
          </p:cNvPr>
          <p:cNvSpPr txBox="1"/>
          <p:nvPr/>
        </p:nvSpPr>
        <p:spPr>
          <a:xfrm>
            <a:off x="516344" y="5992783"/>
            <a:ext cx="5303157" cy="58477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*PSA persistence after RP: ≥ 0.1 ng/ml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4-8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tuần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Salvage RT + ADT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1D4078C2-83D3-C904-AFFA-F1A5011555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3687645"/>
              </p:ext>
            </p:extLst>
          </p:nvPr>
        </p:nvGraphicFramePr>
        <p:xfrm>
          <a:off x="6233162" y="1548563"/>
          <a:ext cx="5581833" cy="5146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7631323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2234A7-AEE8-460C-84A8-C430B6330C88}"/>
              </a:ext>
            </a:extLst>
          </p:cNvPr>
          <p:cNvCxnSpPr/>
          <p:nvPr/>
        </p:nvCxnSpPr>
        <p:spPr>
          <a:xfrm>
            <a:off x="967409" y="1192696"/>
            <a:ext cx="10243930" cy="0"/>
          </a:xfrm>
          <a:prstGeom prst="line">
            <a:avLst/>
          </a:prstGeom>
          <a:ln w="12700">
            <a:solidFill>
              <a:srgbClr val="F4850A"/>
            </a:solidFill>
          </a:ln>
          <a:effectLst>
            <a:outerShdw blurRad="38100" dist="25400" dir="108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95631206-E2D2-48B2-A580-93D849AC0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8661" y="6377057"/>
            <a:ext cx="543338" cy="318052"/>
          </a:xfrm>
          <a:gradFill flip="none" rotWithShape="1">
            <a:gsLst>
              <a:gs pos="83000">
                <a:srgbClr val="068A9C"/>
              </a:gs>
              <a:gs pos="34000">
                <a:schemeClr val="accent1">
                  <a:lumMod val="45000"/>
                  <a:lumOff val="55000"/>
                </a:schemeClr>
              </a:gs>
              <a:gs pos="5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fld id="{D2FB4297-ED95-47E1-B6D7-7ACCD0EA9244}" type="slidenum">
              <a:rPr lang="en-US" sz="1800" b="1">
                <a:solidFill>
                  <a:schemeClr val="bg1"/>
                </a:solidFill>
              </a:rPr>
              <a:pPr/>
              <a:t>31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DED33B-9596-726D-6D47-DF365659879A}"/>
              </a:ext>
            </a:extLst>
          </p:cNvPr>
          <p:cNvCxnSpPr/>
          <p:nvPr/>
        </p:nvCxnSpPr>
        <p:spPr>
          <a:xfrm>
            <a:off x="967409" y="1192696"/>
            <a:ext cx="10243930" cy="0"/>
          </a:xfrm>
          <a:prstGeom prst="line">
            <a:avLst/>
          </a:prstGeom>
          <a:ln w="12700">
            <a:solidFill>
              <a:srgbClr val="F4850A"/>
            </a:solidFill>
          </a:ln>
          <a:effectLst>
            <a:outerShdw blurRad="38100" dist="25400" dir="108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6139748-2B36-1176-F730-07B487C6FE24}"/>
              </a:ext>
            </a:extLst>
          </p:cNvPr>
          <p:cNvSpPr txBox="1"/>
          <p:nvPr/>
        </p:nvSpPr>
        <p:spPr>
          <a:xfrm>
            <a:off x="569343" y="6557326"/>
            <a:ext cx="11079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Tilki</a:t>
            </a:r>
            <a:r>
              <a:rPr lang="en-US" sz="1400" dirty="0"/>
              <a:t> D et al.</a:t>
            </a:r>
            <a:r>
              <a:rPr lang="it-IT" sz="1400" dirty="0"/>
              <a:t> J</a:t>
            </a:r>
            <a:r>
              <a:rPr lang="en-US" sz="1400" dirty="0" err="1"/>
              <a:t>ournal</a:t>
            </a:r>
            <a:r>
              <a:rPr lang="en-US" sz="1400" dirty="0"/>
              <a:t> of clinical oncology : official journal of the American Society of Clinical Oncology. 2021;39(20):2284-2293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755BC28-71C1-C108-870F-A64C0124A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014" y="1372966"/>
            <a:ext cx="5404896" cy="1635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762553-B3E5-9BA8-6D92-975AE6519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626" y="3190561"/>
            <a:ext cx="8991350" cy="3335897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3619028-D892-6A62-B77D-F3C46723E74E}"/>
              </a:ext>
            </a:extLst>
          </p:cNvPr>
          <p:cNvCxnSpPr/>
          <p:nvPr/>
        </p:nvCxnSpPr>
        <p:spPr>
          <a:xfrm>
            <a:off x="7848600" y="5238750"/>
            <a:ext cx="3052376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CB3843E-1B38-9C07-CC44-B7177C0B01BD}"/>
              </a:ext>
            </a:extLst>
          </p:cNvPr>
          <p:cNvCxnSpPr>
            <a:cxnSpLocks/>
          </p:cNvCxnSpPr>
          <p:nvPr/>
        </p:nvCxnSpPr>
        <p:spPr>
          <a:xfrm>
            <a:off x="1981274" y="5486400"/>
            <a:ext cx="8919702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EBCF2EE-E373-0E14-6C8D-7F1641942976}"/>
              </a:ext>
            </a:extLst>
          </p:cNvPr>
          <p:cNvSpPr txBox="1"/>
          <p:nvPr/>
        </p:nvSpPr>
        <p:spPr>
          <a:xfrm>
            <a:off x="967409" y="0"/>
            <a:ext cx="11106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Điều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trị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sau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phẫu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thuật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cắt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TTL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tận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gốc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Hỗ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trợ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Cứu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vớt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sau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phẫu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thuật</a:t>
            </a:r>
            <a:endParaRPr lang="en-US" sz="3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1858FDE-33B2-78B9-870A-AC4FC8A02146}"/>
              </a:ext>
            </a:extLst>
          </p:cNvPr>
          <p:cNvSpPr/>
          <p:nvPr/>
        </p:nvSpPr>
        <p:spPr>
          <a:xfrm>
            <a:off x="6839705" y="1380599"/>
            <a:ext cx="3931927" cy="1627502"/>
          </a:xfrm>
          <a:prstGeom prst="roundRect">
            <a:avLst/>
          </a:prstGeom>
          <a:solidFill>
            <a:srgbClr val="00385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err="1">
                <a:solidFill>
                  <a:prstClr val="white"/>
                </a:solidFill>
                <a:latin typeface="AdvTT7c3c51d9"/>
              </a:rPr>
              <a:t>Điều</a:t>
            </a:r>
            <a:r>
              <a:rPr lang="en-US" sz="2200" dirty="0">
                <a:solidFill>
                  <a:prstClr val="white"/>
                </a:solidFill>
                <a:latin typeface="AdvTT7c3c51d9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AdvTT7c3c51d9"/>
              </a:rPr>
              <a:t>trị</a:t>
            </a:r>
            <a:r>
              <a:rPr lang="en-US" sz="2200" dirty="0">
                <a:solidFill>
                  <a:prstClr val="white"/>
                </a:solidFill>
                <a:latin typeface="AdvTT7c3c51d9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AdvTT7c3c51d9"/>
              </a:rPr>
              <a:t>sớm</a:t>
            </a:r>
            <a:r>
              <a:rPr lang="en-US" sz="2200" dirty="0">
                <a:solidFill>
                  <a:prstClr val="white"/>
                </a:solidFill>
                <a:latin typeface="AdvTT7c3c51d9"/>
              </a:rPr>
              <a:t>, </a:t>
            </a:r>
            <a:r>
              <a:rPr lang="en-US" sz="2200" dirty="0" err="1">
                <a:solidFill>
                  <a:prstClr val="white"/>
                </a:solidFill>
                <a:latin typeface="AdvTT7c3c51d9"/>
              </a:rPr>
              <a:t>tích</a:t>
            </a:r>
            <a:r>
              <a:rPr lang="en-US" sz="2200" dirty="0">
                <a:solidFill>
                  <a:prstClr val="white"/>
                </a:solidFill>
                <a:latin typeface="AdvTT7c3c51d9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AdvTT7c3c51d9"/>
              </a:rPr>
              <a:t>cực</a:t>
            </a:r>
            <a:r>
              <a:rPr lang="en-US" sz="2200" dirty="0">
                <a:solidFill>
                  <a:prstClr val="white"/>
                </a:solidFill>
                <a:latin typeface="AdvTT7c3c51d9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AdvTT7c3c51d9"/>
              </a:rPr>
              <a:t>hơn</a:t>
            </a:r>
            <a:r>
              <a:rPr lang="en-US" sz="2200" dirty="0">
                <a:solidFill>
                  <a:prstClr val="white"/>
                </a:solidFill>
                <a:latin typeface="AdvTT7c3c51d9"/>
              </a:rPr>
              <a:t> ở </a:t>
            </a:r>
            <a:r>
              <a:rPr lang="en-US" sz="2200" dirty="0" err="1">
                <a:solidFill>
                  <a:prstClr val="white"/>
                </a:solidFill>
                <a:latin typeface="AdvTT7c3c51d9"/>
              </a:rPr>
              <a:t>nhóm</a:t>
            </a:r>
            <a:r>
              <a:rPr lang="en-US" sz="2200" dirty="0">
                <a:solidFill>
                  <a:prstClr val="white"/>
                </a:solidFill>
                <a:latin typeface="AdvTT7c3c51d9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AdvTT7c3c51d9"/>
              </a:rPr>
              <a:t>nguy</a:t>
            </a:r>
            <a:r>
              <a:rPr lang="en-US" sz="2200" dirty="0">
                <a:solidFill>
                  <a:prstClr val="white"/>
                </a:solidFill>
                <a:latin typeface="AdvTT7c3c51d9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AdvTT7c3c51d9"/>
              </a:rPr>
              <a:t>cơ</a:t>
            </a:r>
            <a:r>
              <a:rPr lang="en-US" sz="2200" dirty="0">
                <a:solidFill>
                  <a:prstClr val="white"/>
                </a:solidFill>
                <a:latin typeface="AdvTT7c3c51d9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AdvTT7c3c51d9"/>
              </a:rPr>
              <a:t>cao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089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2234A7-AEE8-460C-84A8-C430B6330C88}"/>
              </a:ext>
            </a:extLst>
          </p:cNvPr>
          <p:cNvCxnSpPr/>
          <p:nvPr/>
        </p:nvCxnSpPr>
        <p:spPr>
          <a:xfrm>
            <a:off x="967409" y="1192696"/>
            <a:ext cx="10243930" cy="0"/>
          </a:xfrm>
          <a:prstGeom prst="line">
            <a:avLst/>
          </a:prstGeom>
          <a:ln w="12700">
            <a:solidFill>
              <a:srgbClr val="F4850A"/>
            </a:solidFill>
          </a:ln>
          <a:effectLst>
            <a:outerShdw blurRad="38100" dist="25400" dir="108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95631206-E2D2-48B2-A580-93D849AC0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8661" y="6377057"/>
            <a:ext cx="543338" cy="318052"/>
          </a:xfrm>
          <a:gradFill flip="none" rotWithShape="1">
            <a:gsLst>
              <a:gs pos="83000">
                <a:srgbClr val="068A9C"/>
              </a:gs>
              <a:gs pos="34000">
                <a:schemeClr val="accent1">
                  <a:lumMod val="45000"/>
                  <a:lumOff val="55000"/>
                </a:schemeClr>
              </a:gs>
              <a:gs pos="5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FB4297-ED95-47E1-B6D7-7ACCD0EA9244}" type="slidenum"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EB5C44-9064-4501-AE50-B017C66AB9DB}"/>
              </a:ext>
            </a:extLst>
          </p:cNvPr>
          <p:cNvSpPr txBox="1"/>
          <p:nvPr/>
        </p:nvSpPr>
        <p:spPr>
          <a:xfrm>
            <a:off x="6997148" y="432020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343E6F-A96F-4B42-9130-137C11409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520" y="1501446"/>
            <a:ext cx="9024810" cy="23667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57F979-9E0F-EA24-014C-ABBC2E169C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361" t="18800" r="31389" b="17392"/>
          <a:stretch/>
        </p:blipFill>
        <p:spPr>
          <a:xfrm>
            <a:off x="610793" y="2385392"/>
            <a:ext cx="2150482" cy="27443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5900834-C603-D15E-1FDE-CD9BE60CF09F}"/>
              </a:ext>
            </a:extLst>
          </p:cNvPr>
          <p:cNvSpPr txBox="1"/>
          <p:nvPr/>
        </p:nvSpPr>
        <p:spPr>
          <a:xfrm flipH="1">
            <a:off x="514540" y="6396335"/>
            <a:ext cx="9707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Arlen, P.M et al. </a:t>
            </a:r>
            <a:r>
              <a:rPr lang="en-US" sz="1200" b="1" i="1" dirty="0"/>
              <a:t>Prostate Specific Antigen Working Group</a:t>
            </a:r>
            <a:r>
              <a:rPr lang="en-US" sz="1200" i="1" dirty="0"/>
              <a:t> guidelines on prostate specific antigen doubling time. J </a:t>
            </a:r>
            <a:r>
              <a:rPr lang="en-US" sz="1200" i="1" dirty="0" err="1"/>
              <a:t>Urol</a:t>
            </a:r>
            <a:r>
              <a:rPr lang="en-US" sz="1200" i="1" dirty="0"/>
              <a:t>, 2008. 179: 2181</a:t>
            </a:r>
          </a:p>
          <a:p>
            <a:r>
              <a:rPr lang="en-US" sz="1200" i="1" dirty="0"/>
              <a:t>EAU Guidelines on Prostate cancer 2023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CC99CCA-7625-92DD-F944-285F704718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6857" y="4169322"/>
            <a:ext cx="8621464" cy="19114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6E3DCC-3894-D623-283B-DE2D5E6BEECB}"/>
              </a:ext>
            </a:extLst>
          </p:cNvPr>
          <p:cNvSpPr txBox="1"/>
          <p:nvPr/>
        </p:nvSpPr>
        <p:spPr>
          <a:xfrm>
            <a:off x="967409" y="0"/>
            <a:ext cx="10014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hóa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triệt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defRPr/>
            </a:pP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Phân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tầng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nguy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cơ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6072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B3893-15B5-D792-71CF-E60A8AD16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38CA0B9-1706-0059-849F-B8FF2A5DF12E}"/>
              </a:ext>
            </a:extLst>
          </p:cNvPr>
          <p:cNvCxnSpPr/>
          <p:nvPr/>
        </p:nvCxnSpPr>
        <p:spPr>
          <a:xfrm>
            <a:off x="967409" y="1192696"/>
            <a:ext cx="10243930" cy="0"/>
          </a:xfrm>
          <a:prstGeom prst="line">
            <a:avLst/>
          </a:prstGeom>
          <a:ln w="12700">
            <a:solidFill>
              <a:srgbClr val="F4850A"/>
            </a:solidFill>
          </a:ln>
          <a:effectLst>
            <a:outerShdw blurRad="38100" dist="25400" dir="108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BC20A556-530F-07C4-BC8D-A6C2CAB22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8661" y="6377057"/>
            <a:ext cx="543338" cy="318052"/>
          </a:xfrm>
          <a:gradFill flip="none" rotWithShape="1">
            <a:gsLst>
              <a:gs pos="83000">
                <a:srgbClr val="068A9C"/>
              </a:gs>
              <a:gs pos="34000">
                <a:schemeClr val="accent1">
                  <a:lumMod val="45000"/>
                  <a:lumOff val="55000"/>
                </a:schemeClr>
              </a:gs>
              <a:gs pos="5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FB4297-ED95-47E1-B6D7-7ACCD0EA9244}" type="slidenum"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B0D09F-1A03-94CD-0CFD-9F32EE1FEA0E}"/>
              </a:ext>
            </a:extLst>
          </p:cNvPr>
          <p:cNvSpPr txBox="1"/>
          <p:nvPr/>
        </p:nvSpPr>
        <p:spPr>
          <a:xfrm>
            <a:off x="967409" y="0"/>
            <a:ext cx="10014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hóa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triệt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defRPr/>
            </a:pP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Điều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trị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theo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nhóm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nguy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cơ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60F4BA-5810-EB3C-DE2E-6CA233625599}"/>
              </a:ext>
            </a:extLst>
          </p:cNvPr>
          <p:cNvSpPr txBox="1"/>
          <p:nvPr/>
        </p:nvSpPr>
        <p:spPr>
          <a:xfrm>
            <a:off x="578488" y="6557855"/>
            <a:ext cx="4569584" cy="307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Freedland SJ et al. N Engl J Med 2023;389:1453-65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D87C1F-0F2D-4A25-E291-737EA03C9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26" y="1281893"/>
            <a:ext cx="12192000" cy="509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656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F2B0D-17F0-A787-832E-226314862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D4D1B7-F463-0F99-D692-81CC084C56FD}"/>
              </a:ext>
            </a:extLst>
          </p:cNvPr>
          <p:cNvCxnSpPr/>
          <p:nvPr/>
        </p:nvCxnSpPr>
        <p:spPr>
          <a:xfrm>
            <a:off x="967409" y="1192696"/>
            <a:ext cx="10243930" cy="0"/>
          </a:xfrm>
          <a:prstGeom prst="line">
            <a:avLst/>
          </a:prstGeom>
          <a:ln w="12700">
            <a:solidFill>
              <a:srgbClr val="F4850A"/>
            </a:solidFill>
          </a:ln>
          <a:effectLst>
            <a:outerShdw blurRad="38100" dist="25400" dir="108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BCADC0F0-EDEC-4815-8028-9BF850DBB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8661" y="6377057"/>
            <a:ext cx="543338" cy="318052"/>
          </a:xfrm>
          <a:gradFill flip="none" rotWithShape="1">
            <a:gsLst>
              <a:gs pos="83000">
                <a:srgbClr val="068A9C"/>
              </a:gs>
              <a:gs pos="34000">
                <a:schemeClr val="accent1">
                  <a:lumMod val="45000"/>
                  <a:lumOff val="55000"/>
                </a:schemeClr>
              </a:gs>
              <a:gs pos="5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FB4297-ED95-47E1-B6D7-7ACCD0EA9244}" type="slidenum"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027CFC-2C83-EB6B-597D-6747700B1198}"/>
              </a:ext>
            </a:extLst>
          </p:cNvPr>
          <p:cNvSpPr txBox="1"/>
          <p:nvPr/>
        </p:nvSpPr>
        <p:spPr>
          <a:xfrm>
            <a:off x="967409" y="0"/>
            <a:ext cx="10014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cứu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EMBARK</a:t>
            </a:r>
          </a:p>
          <a:p>
            <a:pPr lvl="0">
              <a:defRPr/>
            </a:pP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Kết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quả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chính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8DD95F-3E62-ECE6-1793-23D025C774F4}"/>
              </a:ext>
            </a:extLst>
          </p:cNvPr>
          <p:cNvSpPr txBox="1"/>
          <p:nvPr/>
        </p:nvSpPr>
        <p:spPr>
          <a:xfrm>
            <a:off x="578488" y="6557855"/>
            <a:ext cx="4569584" cy="307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Freedland SJ et al. N Engl J Med 2023;389:1453-65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6FD593-C400-089C-7381-22C8546AE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104" y="1330941"/>
            <a:ext cx="9378134" cy="5113143"/>
          </a:xfrm>
          <a:prstGeom prst="rect">
            <a:avLst/>
          </a:prstGeom>
        </p:spPr>
      </p:pic>
      <p:sp>
        <p:nvSpPr>
          <p:cNvPr id="13" name="Arrow: Down 12">
            <a:extLst>
              <a:ext uri="{FF2B5EF4-FFF2-40B4-BE49-F238E27FC236}">
                <a16:creationId xmlns:a16="http://schemas.microsoft.com/office/drawing/2014/main" id="{19D44B77-F6A4-1C71-DD2A-F6BD40ECDC50}"/>
              </a:ext>
            </a:extLst>
          </p:cNvPr>
          <p:cNvSpPr/>
          <p:nvPr/>
        </p:nvSpPr>
        <p:spPr>
          <a:xfrm>
            <a:off x="8383712" y="3510489"/>
            <a:ext cx="2597714" cy="1544396"/>
          </a:xfrm>
          <a:prstGeom prst="downArrow">
            <a:avLst/>
          </a:prstGeom>
          <a:solidFill>
            <a:schemeClr val="accent1">
              <a:alpha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C73521-DF04-4FB0-CBCF-2B5893945B3C}"/>
              </a:ext>
            </a:extLst>
          </p:cNvPr>
          <p:cNvSpPr txBox="1"/>
          <p:nvPr/>
        </p:nvSpPr>
        <p:spPr>
          <a:xfrm>
            <a:off x="9000163" y="3698696"/>
            <a:ext cx="1335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Giảm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nguy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cơ</a:t>
            </a:r>
            <a:r>
              <a:rPr lang="en-US" sz="2000" b="1" dirty="0">
                <a:solidFill>
                  <a:schemeClr val="bg1"/>
                </a:solidFill>
              </a:rPr>
              <a:t> di </a:t>
            </a:r>
            <a:r>
              <a:rPr lang="en-US" sz="2000" b="1" dirty="0" err="1">
                <a:solidFill>
                  <a:schemeClr val="bg1"/>
                </a:solidFill>
              </a:rPr>
              <a:t>căn</a:t>
            </a:r>
            <a:r>
              <a:rPr lang="en-US" sz="2000" b="1" dirty="0">
                <a:solidFill>
                  <a:schemeClr val="bg1"/>
                </a:solidFill>
              </a:rPr>
              <a:t> 58%</a:t>
            </a:r>
          </a:p>
        </p:txBody>
      </p:sp>
    </p:spTree>
    <p:extLst>
      <p:ext uri="{BB962C8B-B14F-4D97-AF65-F5344CB8AC3E}">
        <p14:creationId xmlns:p14="http://schemas.microsoft.com/office/powerpoint/2010/main" val="29009015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2DEFC-E5B2-B701-7D1E-14743FD1A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7340AC-0351-A328-7940-35E4490B5148}"/>
              </a:ext>
            </a:extLst>
          </p:cNvPr>
          <p:cNvCxnSpPr/>
          <p:nvPr/>
        </p:nvCxnSpPr>
        <p:spPr>
          <a:xfrm>
            <a:off x="967409" y="1192696"/>
            <a:ext cx="10243930" cy="0"/>
          </a:xfrm>
          <a:prstGeom prst="line">
            <a:avLst/>
          </a:prstGeom>
          <a:ln w="12700">
            <a:solidFill>
              <a:srgbClr val="F4850A"/>
            </a:solidFill>
          </a:ln>
          <a:effectLst>
            <a:outerShdw blurRad="38100" dist="25400" dir="108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7337334F-982E-BB74-FF47-034295FD1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8661" y="6377057"/>
            <a:ext cx="543338" cy="318052"/>
          </a:xfrm>
          <a:gradFill flip="none" rotWithShape="1">
            <a:gsLst>
              <a:gs pos="83000">
                <a:srgbClr val="068A9C"/>
              </a:gs>
              <a:gs pos="34000">
                <a:schemeClr val="accent1">
                  <a:lumMod val="45000"/>
                  <a:lumOff val="55000"/>
                </a:schemeClr>
              </a:gs>
              <a:gs pos="5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FB4297-ED95-47E1-B6D7-7ACCD0EA9244}" type="slidenum"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3AFE6B-E806-2B3A-D4E5-17D68CCD6644}"/>
              </a:ext>
            </a:extLst>
          </p:cNvPr>
          <p:cNvSpPr txBox="1"/>
          <p:nvPr/>
        </p:nvSpPr>
        <p:spPr>
          <a:xfrm>
            <a:off x="967409" y="0"/>
            <a:ext cx="10014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cứu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EMBARK</a:t>
            </a:r>
          </a:p>
          <a:p>
            <a:pPr lvl="0">
              <a:defRPr/>
            </a:pP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</a:rPr>
              <a:t>Kết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</a:rPr>
              <a:t>quả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</a:rPr>
              <a:t>chính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6D8875-3568-30D1-09DF-9470805F6FFC}"/>
              </a:ext>
            </a:extLst>
          </p:cNvPr>
          <p:cNvSpPr txBox="1"/>
          <p:nvPr/>
        </p:nvSpPr>
        <p:spPr>
          <a:xfrm>
            <a:off x="578488" y="6557855"/>
            <a:ext cx="4569584" cy="307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Freedland SJ et al. N Engl J Med 2023;389:1453-65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62071F-8E5B-3A49-DF1C-AE8FAFCE7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640" y="1402716"/>
            <a:ext cx="9474719" cy="5130095"/>
          </a:xfrm>
          <a:prstGeom prst="rect">
            <a:avLst/>
          </a:prstGeom>
        </p:spPr>
      </p:pic>
      <p:sp>
        <p:nvSpPr>
          <p:cNvPr id="13" name="Arrow: Down 12">
            <a:extLst>
              <a:ext uri="{FF2B5EF4-FFF2-40B4-BE49-F238E27FC236}">
                <a16:creationId xmlns:a16="http://schemas.microsoft.com/office/drawing/2014/main" id="{F8D1E4FC-610C-4739-0034-ED8A807CCE90}"/>
              </a:ext>
            </a:extLst>
          </p:cNvPr>
          <p:cNvSpPr/>
          <p:nvPr/>
        </p:nvSpPr>
        <p:spPr>
          <a:xfrm>
            <a:off x="8383712" y="3602955"/>
            <a:ext cx="2597714" cy="1544396"/>
          </a:xfrm>
          <a:prstGeom prst="downArrow">
            <a:avLst/>
          </a:prstGeom>
          <a:solidFill>
            <a:schemeClr val="accent1">
              <a:alpha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14096E-C75F-774D-FB1C-62C8194C475F}"/>
              </a:ext>
            </a:extLst>
          </p:cNvPr>
          <p:cNvSpPr txBox="1"/>
          <p:nvPr/>
        </p:nvSpPr>
        <p:spPr>
          <a:xfrm>
            <a:off x="9014749" y="3752270"/>
            <a:ext cx="1335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Giảm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nguy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cơ</a:t>
            </a:r>
            <a:r>
              <a:rPr lang="en-US" sz="2000" b="1" dirty="0">
                <a:solidFill>
                  <a:schemeClr val="bg1"/>
                </a:solidFill>
              </a:rPr>
              <a:t> di </a:t>
            </a:r>
            <a:r>
              <a:rPr lang="en-US" sz="2000" b="1" dirty="0" err="1">
                <a:solidFill>
                  <a:schemeClr val="bg1"/>
                </a:solidFill>
              </a:rPr>
              <a:t>căn</a:t>
            </a:r>
            <a:r>
              <a:rPr lang="en-US" sz="2000" b="1" dirty="0">
                <a:solidFill>
                  <a:schemeClr val="bg1"/>
                </a:solidFill>
              </a:rPr>
              <a:t> 37%</a:t>
            </a:r>
          </a:p>
        </p:txBody>
      </p:sp>
    </p:spTree>
    <p:extLst>
      <p:ext uri="{BB962C8B-B14F-4D97-AF65-F5344CB8AC3E}">
        <p14:creationId xmlns:p14="http://schemas.microsoft.com/office/powerpoint/2010/main" val="28908968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65D5C53-9BC6-6658-297D-D593E19DF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65" y="1722613"/>
            <a:ext cx="6005225" cy="3702141"/>
          </a:xfrm>
          <a:prstGeom prst="rect">
            <a:avLst/>
          </a:prstGeom>
        </p:spPr>
      </p:pic>
      <p:pic>
        <p:nvPicPr>
          <p:cNvPr id="2050" name="Picture 2" descr="ASCO GU23 Paul Nguyen, MD: FORMULA-509 | Dana-Farber Cancer Institute -  YouTube">
            <a:extLst>
              <a:ext uri="{FF2B5EF4-FFF2-40B4-BE49-F238E27FC236}">
                <a16:creationId xmlns:a16="http://schemas.microsoft.com/office/drawing/2014/main" id="{281C4220-ED31-4781-29CB-DB74B0DAE9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2" b="12898"/>
          <a:stretch/>
        </p:blipFill>
        <p:spPr bwMode="auto">
          <a:xfrm>
            <a:off x="6080483" y="3429000"/>
            <a:ext cx="5870752" cy="326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5ACE9E5-5CF8-AA9B-D3D1-C06D81D569C5}"/>
              </a:ext>
            </a:extLst>
          </p:cNvPr>
          <p:cNvCxnSpPr/>
          <p:nvPr/>
        </p:nvCxnSpPr>
        <p:spPr>
          <a:xfrm>
            <a:off x="967409" y="1192696"/>
            <a:ext cx="10243930" cy="0"/>
          </a:xfrm>
          <a:prstGeom prst="line">
            <a:avLst/>
          </a:prstGeom>
          <a:ln w="12700">
            <a:solidFill>
              <a:srgbClr val="F4850A"/>
            </a:solidFill>
          </a:ln>
          <a:effectLst>
            <a:outerShdw blurRad="38100" dist="25400" dir="108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D4E594C-6CA6-AE43-EF6F-C5866DF9A472}"/>
              </a:ext>
            </a:extLst>
          </p:cNvPr>
          <p:cNvSpPr txBox="1"/>
          <p:nvPr/>
        </p:nvSpPr>
        <p:spPr>
          <a:xfrm>
            <a:off x="967409" y="0"/>
            <a:ext cx="10014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cứu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FORMULA-509</a:t>
            </a:r>
          </a:p>
          <a:p>
            <a:pPr lvl="0">
              <a:defRPr/>
            </a:pP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</a:rPr>
              <a:t>Thiết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</a:rPr>
              <a:t>kế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</a:rPr>
              <a:t>nghiên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</a:rPr>
              <a:t>cứu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7087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A78F53B-3901-33E1-0D8A-6C86CABE6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930" y="1341440"/>
            <a:ext cx="9321662" cy="500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5">
            <a:extLst>
              <a:ext uri="{FF2B5EF4-FFF2-40B4-BE49-F238E27FC236}">
                <a16:creationId xmlns:a16="http://schemas.microsoft.com/office/drawing/2014/main" id="{1441E483-950F-E607-EDDE-7CDDBC98E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1" y="6481373"/>
            <a:ext cx="8721310" cy="276999"/>
          </a:xfrm>
          <a:prstGeom prst="rect">
            <a:avLst/>
          </a:prstGeom>
          <a:noFill/>
          <a:ln>
            <a:noFill/>
          </a:ln>
        </p:spPr>
        <p:txBody>
          <a:bodyPr wrap="square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Presented by: Paul L. Nguyen</a:t>
            </a:r>
            <a:r>
              <a:rPr kumimoji="0" lang="nl-NL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ASCO GU 2023. Abstr </a:t>
            </a:r>
            <a:r>
              <a:rPr lang="nl-NL" altLang="en-US" sz="1200" b="0" spc="-10" dirty="0">
                <a:solidFill>
                  <a:srgbClr val="4555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303</a:t>
            </a:r>
            <a:r>
              <a:rPr kumimoji="0" lang="nl-NL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CFCBD626-C012-60FC-41A6-40140C39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8661" y="6377057"/>
            <a:ext cx="543338" cy="318052"/>
          </a:xfrm>
          <a:gradFill flip="none" rotWithShape="1">
            <a:gsLst>
              <a:gs pos="83000">
                <a:srgbClr val="068A9C"/>
              </a:gs>
              <a:gs pos="34000">
                <a:schemeClr val="accent1">
                  <a:lumMod val="45000"/>
                  <a:lumOff val="55000"/>
                </a:schemeClr>
              </a:gs>
              <a:gs pos="5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fld id="{D2FB4297-ED95-47E1-B6D7-7ACCD0EA9244}" type="slidenum">
              <a:rPr lang="en-US" sz="1800" b="1">
                <a:solidFill>
                  <a:schemeClr val="bg1"/>
                </a:solidFill>
              </a:rPr>
              <a:pPr/>
              <a:t>37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DF0A7A5-F027-9D31-3C4D-D5029D6A80FC}"/>
              </a:ext>
            </a:extLst>
          </p:cNvPr>
          <p:cNvCxnSpPr/>
          <p:nvPr/>
        </p:nvCxnSpPr>
        <p:spPr>
          <a:xfrm>
            <a:off x="967409" y="1192696"/>
            <a:ext cx="10243930" cy="0"/>
          </a:xfrm>
          <a:prstGeom prst="line">
            <a:avLst/>
          </a:prstGeom>
          <a:ln w="12700">
            <a:solidFill>
              <a:srgbClr val="F4850A"/>
            </a:solidFill>
          </a:ln>
          <a:effectLst>
            <a:outerShdw blurRad="38100" dist="25400" dir="108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1A07C23-C13C-7925-6359-AAE0D9F28912}"/>
              </a:ext>
            </a:extLst>
          </p:cNvPr>
          <p:cNvSpPr txBox="1"/>
          <p:nvPr/>
        </p:nvSpPr>
        <p:spPr>
          <a:xfrm>
            <a:off x="967409" y="0"/>
            <a:ext cx="10014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cứu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FORMULA-509</a:t>
            </a:r>
          </a:p>
          <a:p>
            <a:pPr lvl="0">
              <a:defRPr/>
            </a:pP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</a:rPr>
              <a:t>Thiết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</a:rPr>
              <a:t>kế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</a:rPr>
              <a:t>nghiên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</a:rPr>
              <a:t>cứu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5860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5">
            <a:extLst>
              <a:ext uri="{FF2B5EF4-FFF2-40B4-BE49-F238E27FC236}">
                <a16:creationId xmlns:a16="http://schemas.microsoft.com/office/drawing/2014/main" id="{1441E483-950F-E607-EDDE-7CDDBC98E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1" y="6481373"/>
            <a:ext cx="8721310" cy="276999"/>
          </a:xfrm>
          <a:prstGeom prst="rect">
            <a:avLst/>
          </a:prstGeom>
          <a:noFill/>
          <a:ln>
            <a:noFill/>
          </a:ln>
        </p:spPr>
        <p:txBody>
          <a:bodyPr wrap="square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Presented by: Paul L. Nguyen</a:t>
            </a:r>
            <a:r>
              <a:rPr kumimoji="0" lang="nl-NL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ASCO GU 2023. Abstr 303.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FB6DE0-B63D-E0E2-BAA8-15BBB29A6B19}"/>
              </a:ext>
            </a:extLst>
          </p:cNvPr>
          <p:cNvSpPr/>
          <p:nvPr/>
        </p:nvSpPr>
        <p:spPr>
          <a:xfrm>
            <a:off x="786060" y="1265955"/>
            <a:ext cx="10999050" cy="480754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458C949-2E11-D5DB-D8CA-81BF36E8E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51" y="1280538"/>
            <a:ext cx="4924830" cy="466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564FC341-07E0-486B-D006-D4679863F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453" y="1280538"/>
            <a:ext cx="4534750" cy="479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6B54484-AC6B-DB7A-AE57-6E146EF87CC9}"/>
              </a:ext>
            </a:extLst>
          </p:cNvPr>
          <p:cNvSpPr/>
          <p:nvPr/>
        </p:nvSpPr>
        <p:spPr>
          <a:xfrm>
            <a:off x="2601312" y="6071117"/>
            <a:ext cx="7790049" cy="4291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3887B9"/>
                </a:solidFill>
              </a:rPr>
              <a:t>Giảm</a:t>
            </a:r>
            <a:r>
              <a:rPr lang="en-US" sz="2000" b="1" dirty="0">
                <a:solidFill>
                  <a:srgbClr val="3887B9"/>
                </a:solidFill>
              </a:rPr>
              <a:t> </a:t>
            </a:r>
            <a:r>
              <a:rPr lang="en-US" sz="2000" b="1" dirty="0" err="1">
                <a:solidFill>
                  <a:srgbClr val="3887B9"/>
                </a:solidFill>
              </a:rPr>
              <a:t>nguy</a:t>
            </a:r>
            <a:r>
              <a:rPr lang="en-US" sz="2000" b="1" dirty="0">
                <a:solidFill>
                  <a:srgbClr val="3887B9"/>
                </a:solidFill>
              </a:rPr>
              <a:t> </a:t>
            </a:r>
            <a:r>
              <a:rPr lang="en-US" sz="2000" b="1" dirty="0" err="1">
                <a:solidFill>
                  <a:srgbClr val="3887B9"/>
                </a:solidFill>
              </a:rPr>
              <a:t>cơ</a:t>
            </a:r>
            <a:r>
              <a:rPr lang="en-US" sz="2000" b="1" dirty="0">
                <a:solidFill>
                  <a:srgbClr val="3887B9"/>
                </a:solidFill>
              </a:rPr>
              <a:t> </a:t>
            </a:r>
            <a:r>
              <a:rPr lang="en-US" sz="2000" b="1" dirty="0" err="1">
                <a:solidFill>
                  <a:srgbClr val="3887B9"/>
                </a:solidFill>
              </a:rPr>
              <a:t>tiến</a:t>
            </a:r>
            <a:r>
              <a:rPr lang="en-US" sz="2000" b="1" dirty="0">
                <a:solidFill>
                  <a:srgbClr val="3887B9"/>
                </a:solidFill>
              </a:rPr>
              <a:t> </a:t>
            </a:r>
            <a:r>
              <a:rPr lang="en-US" sz="2000" b="1" dirty="0" err="1">
                <a:solidFill>
                  <a:srgbClr val="3887B9"/>
                </a:solidFill>
              </a:rPr>
              <a:t>triển</a:t>
            </a:r>
            <a:r>
              <a:rPr lang="en-US" sz="2000" b="1" dirty="0">
                <a:solidFill>
                  <a:srgbClr val="3887B9"/>
                </a:solidFill>
              </a:rPr>
              <a:t> PSA 29%, </a:t>
            </a:r>
            <a:r>
              <a:rPr lang="en-US" sz="2000" b="1" dirty="0" err="1">
                <a:solidFill>
                  <a:srgbClr val="3887B9"/>
                </a:solidFill>
              </a:rPr>
              <a:t>tiến</a:t>
            </a:r>
            <a:r>
              <a:rPr lang="en-US" sz="2000" b="1" dirty="0">
                <a:solidFill>
                  <a:srgbClr val="3887B9"/>
                </a:solidFill>
              </a:rPr>
              <a:t> </a:t>
            </a:r>
            <a:r>
              <a:rPr lang="en-US" sz="2000" b="1" dirty="0" err="1">
                <a:solidFill>
                  <a:srgbClr val="3887B9"/>
                </a:solidFill>
              </a:rPr>
              <a:t>triển</a:t>
            </a:r>
            <a:r>
              <a:rPr lang="en-US" sz="2000" b="1" dirty="0">
                <a:solidFill>
                  <a:srgbClr val="3887B9"/>
                </a:solidFill>
              </a:rPr>
              <a:t> </a:t>
            </a:r>
            <a:r>
              <a:rPr lang="en-US" sz="2000" b="1" dirty="0" err="1">
                <a:solidFill>
                  <a:srgbClr val="3887B9"/>
                </a:solidFill>
              </a:rPr>
              <a:t>trên</a:t>
            </a:r>
            <a:r>
              <a:rPr lang="en-US" sz="2000" b="1" dirty="0">
                <a:solidFill>
                  <a:srgbClr val="3887B9"/>
                </a:solidFill>
              </a:rPr>
              <a:t> </a:t>
            </a:r>
            <a:r>
              <a:rPr lang="en-US" sz="2000" b="1" dirty="0" err="1">
                <a:solidFill>
                  <a:srgbClr val="3887B9"/>
                </a:solidFill>
              </a:rPr>
              <a:t>hình</a:t>
            </a:r>
            <a:r>
              <a:rPr lang="en-US" sz="2000" b="1" dirty="0">
                <a:solidFill>
                  <a:srgbClr val="3887B9"/>
                </a:solidFill>
              </a:rPr>
              <a:t> </a:t>
            </a:r>
            <a:r>
              <a:rPr lang="en-US" sz="2000" b="1" dirty="0" err="1">
                <a:solidFill>
                  <a:srgbClr val="3887B9"/>
                </a:solidFill>
              </a:rPr>
              <a:t>ảnh</a:t>
            </a:r>
            <a:r>
              <a:rPr lang="en-US" sz="2000" b="1" dirty="0">
                <a:solidFill>
                  <a:srgbClr val="3887B9"/>
                </a:solidFill>
              </a:rPr>
              <a:t> </a:t>
            </a:r>
            <a:r>
              <a:rPr lang="en-US" sz="2000" b="1" dirty="0" err="1">
                <a:solidFill>
                  <a:srgbClr val="3887B9"/>
                </a:solidFill>
              </a:rPr>
              <a:t>học</a:t>
            </a:r>
            <a:r>
              <a:rPr lang="en-US" sz="2000" b="1" dirty="0">
                <a:solidFill>
                  <a:srgbClr val="3887B9"/>
                </a:solidFill>
              </a:rPr>
              <a:t> 43%</a:t>
            </a:r>
            <a:endParaRPr lang="en-US" sz="2400" b="1" dirty="0">
              <a:solidFill>
                <a:srgbClr val="3887B9"/>
              </a:solidFill>
            </a:endParaRP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2F07801B-9A3B-8210-1996-BABEE215E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8661" y="6377057"/>
            <a:ext cx="543338" cy="318052"/>
          </a:xfrm>
          <a:gradFill flip="none" rotWithShape="1">
            <a:gsLst>
              <a:gs pos="83000">
                <a:srgbClr val="068A9C"/>
              </a:gs>
              <a:gs pos="34000">
                <a:schemeClr val="accent1">
                  <a:lumMod val="45000"/>
                  <a:lumOff val="55000"/>
                </a:schemeClr>
              </a:gs>
              <a:gs pos="5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fld id="{D2FB4297-ED95-47E1-B6D7-7ACCD0EA9244}" type="slidenum">
              <a:rPr lang="en-US" sz="1800" b="1">
                <a:solidFill>
                  <a:schemeClr val="bg1"/>
                </a:solidFill>
              </a:rPr>
              <a:pPr/>
              <a:t>38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12E523F-C51F-4E84-2BE6-97A27DA3E65B}"/>
              </a:ext>
            </a:extLst>
          </p:cNvPr>
          <p:cNvCxnSpPr/>
          <p:nvPr/>
        </p:nvCxnSpPr>
        <p:spPr>
          <a:xfrm>
            <a:off x="967409" y="1192696"/>
            <a:ext cx="10243930" cy="0"/>
          </a:xfrm>
          <a:prstGeom prst="line">
            <a:avLst/>
          </a:prstGeom>
          <a:ln w="12700">
            <a:solidFill>
              <a:srgbClr val="F4850A"/>
            </a:solidFill>
          </a:ln>
          <a:effectLst>
            <a:outerShdw blurRad="38100" dist="25400" dir="108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3C86A3A-9B4E-8356-6416-6AE6D372CBCB}"/>
              </a:ext>
            </a:extLst>
          </p:cNvPr>
          <p:cNvSpPr txBox="1"/>
          <p:nvPr/>
        </p:nvSpPr>
        <p:spPr>
          <a:xfrm>
            <a:off x="967409" y="0"/>
            <a:ext cx="10014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cứu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FORMULA-509</a:t>
            </a:r>
          </a:p>
          <a:p>
            <a:pPr lvl="0">
              <a:defRPr/>
            </a:pP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</a:rPr>
              <a:t>Kết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</a:rPr>
              <a:t>quả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</a:rPr>
              <a:t>chính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</a:rPr>
              <a:t>: Overall population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1716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5">
            <a:extLst>
              <a:ext uri="{FF2B5EF4-FFF2-40B4-BE49-F238E27FC236}">
                <a16:creationId xmlns:a16="http://schemas.microsoft.com/office/drawing/2014/main" id="{1441E483-950F-E607-EDDE-7CDDBC98E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1" y="6481373"/>
            <a:ext cx="8721310" cy="276999"/>
          </a:xfrm>
          <a:prstGeom prst="rect">
            <a:avLst/>
          </a:prstGeom>
          <a:noFill/>
          <a:ln>
            <a:noFill/>
          </a:ln>
        </p:spPr>
        <p:txBody>
          <a:bodyPr wrap="square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Presented by: Paul L. Nguyen</a:t>
            </a:r>
            <a:r>
              <a:rPr kumimoji="0" lang="nl-NL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ASCO GU 2023. Abstr 303.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FB6DE0-B63D-E0E2-BAA8-15BBB29A6B19}"/>
              </a:ext>
            </a:extLst>
          </p:cNvPr>
          <p:cNvSpPr/>
          <p:nvPr/>
        </p:nvSpPr>
        <p:spPr>
          <a:xfrm>
            <a:off x="786060" y="1255681"/>
            <a:ext cx="10999050" cy="480754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8E7136A-C8B1-5E2D-FE7F-F139AFC42E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" t="2169" r="658" b="824"/>
          <a:stretch/>
        </p:blipFill>
        <p:spPr bwMode="auto">
          <a:xfrm>
            <a:off x="1145406" y="1350880"/>
            <a:ext cx="4900575" cy="456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7958B308-96D3-F0F7-E4B5-2CAD6C7C8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489" y="1359957"/>
            <a:ext cx="5036941" cy="470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0CFD4A2-9997-C884-E220-9E1A9AB3F1EF}"/>
              </a:ext>
            </a:extLst>
          </p:cNvPr>
          <p:cNvSpPr/>
          <p:nvPr/>
        </p:nvSpPr>
        <p:spPr>
          <a:xfrm>
            <a:off x="2990246" y="6016159"/>
            <a:ext cx="7790049" cy="4291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3887B9"/>
                </a:solidFill>
              </a:rPr>
              <a:t>Giảm</a:t>
            </a:r>
            <a:r>
              <a:rPr lang="en-US" sz="2000" b="1" dirty="0">
                <a:solidFill>
                  <a:srgbClr val="3887B9"/>
                </a:solidFill>
              </a:rPr>
              <a:t> </a:t>
            </a:r>
            <a:r>
              <a:rPr lang="en-US" sz="2000" b="1" dirty="0" err="1">
                <a:solidFill>
                  <a:srgbClr val="3887B9"/>
                </a:solidFill>
              </a:rPr>
              <a:t>nguy</a:t>
            </a:r>
            <a:r>
              <a:rPr lang="en-US" sz="2000" b="1" dirty="0">
                <a:solidFill>
                  <a:srgbClr val="3887B9"/>
                </a:solidFill>
              </a:rPr>
              <a:t> </a:t>
            </a:r>
            <a:r>
              <a:rPr lang="en-US" sz="2000" b="1" dirty="0" err="1">
                <a:solidFill>
                  <a:srgbClr val="3887B9"/>
                </a:solidFill>
              </a:rPr>
              <a:t>cơ</a:t>
            </a:r>
            <a:r>
              <a:rPr lang="en-US" sz="2000" b="1" dirty="0">
                <a:solidFill>
                  <a:srgbClr val="3887B9"/>
                </a:solidFill>
              </a:rPr>
              <a:t> </a:t>
            </a:r>
            <a:r>
              <a:rPr lang="en-US" sz="2000" b="1" dirty="0" err="1">
                <a:solidFill>
                  <a:srgbClr val="3887B9"/>
                </a:solidFill>
              </a:rPr>
              <a:t>tiến</a:t>
            </a:r>
            <a:r>
              <a:rPr lang="en-US" sz="2000" b="1" dirty="0">
                <a:solidFill>
                  <a:srgbClr val="3887B9"/>
                </a:solidFill>
              </a:rPr>
              <a:t> </a:t>
            </a:r>
            <a:r>
              <a:rPr lang="en-US" sz="2000" b="1" dirty="0" err="1">
                <a:solidFill>
                  <a:srgbClr val="3887B9"/>
                </a:solidFill>
              </a:rPr>
              <a:t>triển</a:t>
            </a:r>
            <a:r>
              <a:rPr lang="en-US" sz="2000" b="1" dirty="0">
                <a:solidFill>
                  <a:srgbClr val="3887B9"/>
                </a:solidFill>
              </a:rPr>
              <a:t> PSA 50%, </a:t>
            </a:r>
            <a:r>
              <a:rPr lang="en-US" sz="2000" b="1" dirty="0" err="1">
                <a:solidFill>
                  <a:srgbClr val="3887B9"/>
                </a:solidFill>
              </a:rPr>
              <a:t>tiến</a:t>
            </a:r>
            <a:r>
              <a:rPr lang="en-US" sz="2000" b="1" dirty="0">
                <a:solidFill>
                  <a:srgbClr val="3887B9"/>
                </a:solidFill>
              </a:rPr>
              <a:t> </a:t>
            </a:r>
            <a:r>
              <a:rPr lang="en-US" sz="2000" b="1" dirty="0" err="1">
                <a:solidFill>
                  <a:srgbClr val="3887B9"/>
                </a:solidFill>
              </a:rPr>
              <a:t>triển</a:t>
            </a:r>
            <a:r>
              <a:rPr lang="en-US" sz="2000" b="1" dirty="0">
                <a:solidFill>
                  <a:srgbClr val="3887B9"/>
                </a:solidFill>
              </a:rPr>
              <a:t> </a:t>
            </a:r>
            <a:r>
              <a:rPr lang="en-US" sz="2000" b="1" dirty="0" err="1">
                <a:solidFill>
                  <a:srgbClr val="3887B9"/>
                </a:solidFill>
              </a:rPr>
              <a:t>trên</a:t>
            </a:r>
            <a:r>
              <a:rPr lang="en-US" sz="2000" b="1" dirty="0">
                <a:solidFill>
                  <a:srgbClr val="3887B9"/>
                </a:solidFill>
              </a:rPr>
              <a:t> </a:t>
            </a:r>
            <a:r>
              <a:rPr lang="en-US" sz="2000" b="1" dirty="0" err="1">
                <a:solidFill>
                  <a:srgbClr val="3887B9"/>
                </a:solidFill>
              </a:rPr>
              <a:t>hình</a:t>
            </a:r>
            <a:r>
              <a:rPr lang="en-US" sz="2000" b="1" dirty="0">
                <a:solidFill>
                  <a:srgbClr val="3887B9"/>
                </a:solidFill>
              </a:rPr>
              <a:t> </a:t>
            </a:r>
            <a:r>
              <a:rPr lang="en-US" sz="2000" b="1" dirty="0" err="1">
                <a:solidFill>
                  <a:srgbClr val="3887B9"/>
                </a:solidFill>
              </a:rPr>
              <a:t>ảnh</a:t>
            </a:r>
            <a:r>
              <a:rPr lang="en-US" sz="2000" b="1" dirty="0">
                <a:solidFill>
                  <a:srgbClr val="3887B9"/>
                </a:solidFill>
              </a:rPr>
              <a:t> </a:t>
            </a:r>
            <a:r>
              <a:rPr lang="en-US" sz="2000" b="1" dirty="0" err="1">
                <a:solidFill>
                  <a:srgbClr val="3887B9"/>
                </a:solidFill>
              </a:rPr>
              <a:t>học</a:t>
            </a:r>
            <a:r>
              <a:rPr lang="en-US" sz="2000" b="1" dirty="0">
                <a:solidFill>
                  <a:srgbClr val="3887B9"/>
                </a:solidFill>
              </a:rPr>
              <a:t> 68%</a:t>
            </a:r>
            <a:endParaRPr lang="en-US" sz="2400" b="1" dirty="0">
              <a:solidFill>
                <a:srgbClr val="3887B9"/>
              </a:solidFill>
            </a:endParaRP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17043AFC-9B22-2F63-5D99-A1429201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8661" y="6377057"/>
            <a:ext cx="543338" cy="318052"/>
          </a:xfrm>
          <a:gradFill flip="none" rotWithShape="1">
            <a:gsLst>
              <a:gs pos="83000">
                <a:srgbClr val="068A9C"/>
              </a:gs>
              <a:gs pos="34000">
                <a:schemeClr val="accent1">
                  <a:lumMod val="45000"/>
                  <a:lumOff val="55000"/>
                </a:schemeClr>
              </a:gs>
              <a:gs pos="5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fld id="{D2FB4297-ED95-47E1-B6D7-7ACCD0EA9244}" type="slidenum">
              <a:rPr lang="en-US" sz="1800" b="1">
                <a:solidFill>
                  <a:schemeClr val="bg1"/>
                </a:solidFill>
              </a:rPr>
              <a:pPr/>
              <a:t>39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73C2E2A-C9BE-31A3-E022-913C343705D3}"/>
              </a:ext>
            </a:extLst>
          </p:cNvPr>
          <p:cNvCxnSpPr/>
          <p:nvPr/>
        </p:nvCxnSpPr>
        <p:spPr>
          <a:xfrm>
            <a:off x="967409" y="1192696"/>
            <a:ext cx="10243930" cy="0"/>
          </a:xfrm>
          <a:prstGeom prst="line">
            <a:avLst/>
          </a:prstGeom>
          <a:ln w="12700">
            <a:solidFill>
              <a:srgbClr val="F4850A"/>
            </a:solidFill>
          </a:ln>
          <a:effectLst>
            <a:outerShdw blurRad="38100" dist="25400" dir="108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B550ACF-699A-1D52-DF00-5218D9D2E34D}"/>
              </a:ext>
            </a:extLst>
          </p:cNvPr>
          <p:cNvSpPr txBox="1"/>
          <p:nvPr/>
        </p:nvSpPr>
        <p:spPr>
          <a:xfrm>
            <a:off x="967409" y="0"/>
            <a:ext cx="10014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cứu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FORMULA-509</a:t>
            </a:r>
          </a:p>
          <a:p>
            <a:pPr lvl="0">
              <a:defRPr/>
            </a:pP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</a:rPr>
              <a:t>Kết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</a:rPr>
              <a:t>quả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</a:rPr>
              <a:t>chính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</a:rPr>
              <a:t>: Overall population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629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C3170-0ADE-B82E-4840-838000007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A5969EF-A594-E3FD-8A74-B916B2F38854}"/>
              </a:ext>
            </a:extLst>
          </p:cNvPr>
          <p:cNvCxnSpPr/>
          <p:nvPr/>
        </p:nvCxnSpPr>
        <p:spPr>
          <a:xfrm>
            <a:off x="967409" y="1192696"/>
            <a:ext cx="10243930" cy="0"/>
          </a:xfrm>
          <a:prstGeom prst="line">
            <a:avLst/>
          </a:prstGeom>
          <a:ln w="12700">
            <a:solidFill>
              <a:srgbClr val="F4850A"/>
            </a:solidFill>
          </a:ln>
          <a:effectLst>
            <a:outerShdw blurRad="38100" dist="25400" dir="108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3B039B4-F6A7-43A9-05C1-18038824483E}"/>
              </a:ext>
            </a:extLst>
          </p:cNvPr>
          <p:cNvSpPr txBox="1"/>
          <p:nvPr/>
        </p:nvSpPr>
        <p:spPr>
          <a:xfrm>
            <a:off x="967409" y="0"/>
            <a:ext cx="11106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Chỉ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định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phẫu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thuật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cắt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TTL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tận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gốc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Phân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tầng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nguy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cơ</a:t>
            </a:r>
            <a:endParaRPr lang="en-US" sz="3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6662796-2956-EA2B-5032-EC482113818D}"/>
              </a:ext>
            </a:extLst>
          </p:cNvPr>
          <p:cNvSpPr txBox="1">
            <a:spLocks/>
          </p:cNvSpPr>
          <p:nvPr/>
        </p:nvSpPr>
        <p:spPr>
          <a:xfrm>
            <a:off x="695739" y="172319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endParaRPr lang="vi-VN" dirty="0">
              <a:solidFill>
                <a:srgbClr val="00133A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933C08-A890-F11E-91EF-5AC27C73F176}"/>
              </a:ext>
            </a:extLst>
          </p:cNvPr>
          <p:cNvSpPr txBox="1"/>
          <p:nvPr/>
        </p:nvSpPr>
        <p:spPr>
          <a:xfrm>
            <a:off x="6997148" y="432020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/>
            <a:endParaRPr lang="en-US" dirty="0">
              <a:solidFill>
                <a:prstClr val="black"/>
              </a:solidFill>
              <a:latin typeface="맑은 고딕" panose="020F0502020204030204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490F656-116D-C5A5-99C9-F1DD4AFAE5BB}"/>
              </a:ext>
            </a:extLst>
          </p:cNvPr>
          <p:cNvCxnSpPr/>
          <p:nvPr/>
        </p:nvCxnSpPr>
        <p:spPr>
          <a:xfrm>
            <a:off x="967409" y="1192696"/>
            <a:ext cx="10243930" cy="0"/>
          </a:xfrm>
          <a:prstGeom prst="line">
            <a:avLst/>
          </a:prstGeom>
          <a:ln w="12700">
            <a:solidFill>
              <a:srgbClr val="F4850A"/>
            </a:solidFill>
          </a:ln>
          <a:effectLst>
            <a:outerShdw blurRad="38100" dist="25400" dir="108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BE29CCB-ED57-CBB5-5432-AF1C0AAC8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2067" y="2655761"/>
            <a:ext cx="7391654" cy="39788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77233D-4DA4-8E9B-8EAA-2EB113353F47}"/>
              </a:ext>
            </a:extLst>
          </p:cNvPr>
          <p:cNvSpPr txBox="1"/>
          <p:nvPr/>
        </p:nvSpPr>
        <p:spPr>
          <a:xfrm>
            <a:off x="578488" y="6573041"/>
            <a:ext cx="11106312" cy="318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Parker C. et al. ESMO guidelines on Prostate cancer 2023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ED4C826-3C62-A300-08F9-FAC363A837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406" y="1453143"/>
            <a:ext cx="4638261" cy="1561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C7F34E3A-E06A-F544-C520-617FF4F04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8661" y="6377057"/>
            <a:ext cx="543338" cy="318052"/>
          </a:xfrm>
          <a:gradFill flip="none" rotWithShape="1">
            <a:gsLst>
              <a:gs pos="83000">
                <a:srgbClr val="068A9C"/>
              </a:gs>
              <a:gs pos="34000">
                <a:schemeClr val="accent1">
                  <a:lumMod val="45000"/>
                  <a:lumOff val="55000"/>
                </a:schemeClr>
              </a:gs>
              <a:gs pos="5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fld id="{D2FB4297-ED95-47E1-B6D7-7ACCD0EA9244}" type="slidenum">
              <a:rPr lang="en-US" sz="1800" b="1">
                <a:solidFill>
                  <a:schemeClr val="bg1"/>
                </a:solidFill>
              </a:rPr>
              <a:pPr/>
              <a:t>4</a:t>
            </a:fld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9312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4453B-612A-F776-9473-4AEFB30F2ADF}"/>
              </a:ext>
            </a:extLst>
          </p:cNvPr>
          <p:cNvSpPr txBox="1">
            <a:spLocks/>
          </p:cNvSpPr>
          <p:nvPr/>
        </p:nvSpPr>
        <p:spPr bwMode="auto">
          <a:xfrm>
            <a:off x="609759" y="238127"/>
            <a:ext cx="10872444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F227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FORMULA 509: 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F475B-8647-EFA8-152B-6E8EAE082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en-US" sz="2400" b="1" i="0" dirty="0">
                <a:solidFill>
                  <a:srgbClr val="4F2270"/>
                </a:solidFill>
                <a:effectLst/>
                <a:latin typeface="Titillium Web" panose="00000500000000000000" pitchFamily="2" charset="0"/>
              </a:rPr>
              <a:t>Adverse events were consistent </a:t>
            </a:r>
            <a:r>
              <a:rPr lang="en-US" sz="2400" b="0" i="0" dirty="0">
                <a:solidFill>
                  <a:srgbClr val="4F2270"/>
                </a:solidFill>
                <a:effectLst/>
                <a:latin typeface="Titillium Web" panose="00000500000000000000" pitchFamily="2" charset="0"/>
              </a:rPr>
              <a:t>with the known safety profiles of the agents being studied, with </a:t>
            </a:r>
            <a:r>
              <a:rPr lang="en-US" sz="2400" b="1" i="0" dirty="0">
                <a:solidFill>
                  <a:srgbClr val="4F2270"/>
                </a:solidFill>
                <a:effectLst/>
                <a:latin typeface="Titillium Web" panose="00000500000000000000" pitchFamily="2" charset="0"/>
              </a:rPr>
              <a:t>more rash and hypertension</a:t>
            </a:r>
            <a:r>
              <a:rPr lang="en-US" sz="2400" b="0" i="0" dirty="0">
                <a:solidFill>
                  <a:srgbClr val="4F2270"/>
                </a:solidFill>
                <a:effectLst/>
                <a:latin typeface="Titillium Web" panose="00000500000000000000" pitchFamily="2" charset="0"/>
              </a:rPr>
              <a:t> in the abiraterone acetate/prednisone/apalutamide arm</a:t>
            </a:r>
            <a:r>
              <a:rPr lang="en-US" sz="2400" dirty="0">
                <a:solidFill>
                  <a:srgbClr val="4F2270"/>
                </a:solidFill>
              </a:rPr>
              <a:t> </a:t>
            </a:r>
          </a:p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4F2270"/>
                </a:solidFill>
                <a:effectLst/>
                <a:latin typeface="Titillium Web" panose="00000500000000000000" pitchFamily="2" charset="0"/>
              </a:rPr>
              <a:t>Although this primary analysis did not meet the pre-specified threshold for statistical significance, it does strongly suggest that the </a:t>
            </a:r>
            <a:r>
              <a:rPr lang="en-US" sz="2400" b="1" i="0" dirty="0">
                <a:solidFill>
                  <a:srgbClr val="4F2270"/>
                </a:solidFill>
                <a:effectLst/>
                <a:latin typeface="Titillium Web" panose="00000500000000000000" pitchFamily="2" charset="0"/>
              </a:rPr>
              <a:t>addition of abiraterone acetate/prednisone/apalutamide to salvage radiotherapy + 6 months of ADT may improve progression-free survival and metastasis-free survival</a:t>
            </a:r>
          </a:p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4F2270"/>
                </a:solidFill>
                <a:effectLst/>
                <a:latin typeface="Titillium Web" panose="00000500000000000000" pitchFamily="2" charset="0"/>
              </a:rPr>
              <a:t>Six months of intensified ADT with next generation anti-androgens may provide an attractive alternative to lengthening ADT </a:t>
            </a:r>
            <a:r>
              <a:rPr lang="en-US" sz="2400" b="0" i="0" dirty="0">
                <a:solidFill>
                  <a:srgbClr val="4F2270"/>
                </a:solidFill>
                <a:effectLst/>
                <a:latin typeface="Titillium Web" panose="00000500000000000000" pitchFamily="2" charset="0"/>
              </a:rPr>
              <a:t>for patients with rising PSA and unfavorable features after radical prostatectomy</a:t>
            </a:r>
          </a:p>
          <a:p>
            <a:endParaRPr lang="en-US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111ECD6A-975D-9064-DF3C-24DA64AD2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8661" y="6377057"/>
            <a:ext cx="543338" cy="318052"/>
          </a:xfrm>
          <a:gradFill flip="none" rotWithShape="1">
            <a:gsLst>
              <a:gs pos="83000">
                <a:srgbClr val="068A9C"/>
              </a:gs>
              <a:gs pos="34000">
                <a:schemeClr val="accent1">
                  <a:lumMod val="45000"/>
                  <a:lumOff val="55000"/>
                </a:schemeClr>
              </a:gs>
              <a:gs pos="5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fld id="{D2FB4297-ED95-47E1-B6D7-7ACCD0EA9244}" type="slidenum">
              <a:rPr lang="en-US" sz="1800" b="1">
                <a:solidFill>
                  <a:schemeClr val="bg1"/>
                </a:solidFill>
              </a:rPr>
              <a:pPr/>
              <a:t>40</a:t>
            </a:fld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2906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BA5D7FA-E23B-4F2B-A56E-735D3ED78C4A}"/>
              </a:ext>
            </a:extLst>
          </p:cNvPr>
          <p:cNvSpPr txBox="1"/>
          <p:nvPr/>
        </p:nvSpPr>
        <p:spPr>
          <a:xfrm>
            <a:off x="967408" y="0"/>
            <a:ext cx="7211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Neoadjuvant prior Prostatectomy</a:t>
            </a:r>
          </a:p>
          <a:p>
            <a:r>
              <a:rPr lang="en-US" sz="3600" i="1" dirty="0">
                <a:solidFill>
                  <a:srgbClr val="002060"/>
                </a:solidFill>
              </a:rPr>
              <a:t>ADT + Chemotherapy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95631206-E2D2-48B2-A580-93D849AC0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8661" y="6377057"/>
            <a:ext cx="543338" cy="318052"/>
          </a:xfrm>
          <a:gradFill flip="none" rotWithShape="1">
            <a:gsLst>
              <a:gs pos="83000">
                <a:srgbClr val="068A9C"/>
              </a:gs>
              <a:gs pos="34000">
                <a:schemeClr val="accent1">
                  <a:lumMod val="45000"/>
                  <a:lumOff val="55000"/>
                </a:schemeClr>
              </a:gs>
              <a:gs pos="5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fld id="{D2FB4297-ED95-47E1-B6D7-7ACCD0EA9244}" type="slidenum">
              <a:rPr lang="en-US" sz="1800" b="1">
                <a:solidFill>
                  <a:schemeClr val="bg1"/>
                </a:solidFill>
              </a:rPr>
              <a:pPr/>
              <a:t>41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AD1B9F5-ECCD-4F7B-8350-AD1B570EC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25" y="1385488"/>
            <a:ext cx="11226749" cy="53096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2E5C5C-F9A5-43C0-844D-FAC5CEF30362}"/>
              </a:ext>
            </a:extLst>
          </p:cNvPr>
          <p:cNvSpPr txBox="1"/>
          <p:nvPr/>
        </p:nvSpPr>
        <p:spPr>
          <a:xfrm flipH="1">
            <a:off x="4136514" y="1615952"/>
            <a:ext cx="75121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Significant benefit in 10-year overall survival with a hazard ratio of </a:t>
            </a:r>
            <a:r>
              <a:rPr lang="en-US" sz="2400" b="1" dirty="0">
                <a:solidFill>
                  <a:schemeClr val="bg1"/>
                </a:solidFill>
              </a:rPr>
              <a:t>0.61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D192B0C-8834-9409-D8C4-C241C3C25A3F}"/>
              </a:ext>
            </a:extLst>
          </p:cNvPr>
          <p:cNvCxnSpPr/>
          <p:nvPr/>
        </p:nvCxnSpPr>
        <p:spPr>
          <a:xfrm>
            <a:off x="967409" y="1192696"/>
            <a:ext cx="10243930" cy="0"/>
          </a:xfrm>
          <a:prstGeom prst="line">
            <a:avLst/>
          </a:prstGeom>
          <a:ln w="12700">
            <a:solidFill>
              <a:srgbClr val="F4850A"/>
            </a:solidFill>
          </a:ln>
          <a:effectLst>
            <a:outerShdw blurRad="38100" dist="25400" dir="108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17278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BA5D7FA-E23B-4F2B-A56E-735D3ED78C4A}"/>
              </a:ext>
            </a:extLst>
          </p:cNvPr>
          <p:cNvSpPr txBox="1"/>
          <p:nvPr/>
        </p:nvSpPr>
        <p:spPr>
          <a:xfrm>
            <a:off x="967408" y="0"/>
            <a:ext cx="7211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Neoadjuvant prior Prostatectomy</a:t>
            </a:r>
          </a:p>
          <a:p>
            <a:r>
              <a:rPr lang="en-US" sz="3600" i="1" dirty="0">
                <a:solidFill>
                  <a:srgbClr val="002060"/>
                </a:solidFill>
              </a:rPr>
              <a:t>ADT + ARTA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95631206-E2D2-48B2-A580-93D849AC0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8661" y="6377057"/>
            <a:ext cx="543338" cy="318052"/>
          </a:xfrm>
          <a:gradFill flip="none" rotWithShape="1">
            <a:gsLst>
              <a:gs pos="83000">
                <a:srgbClr val="068A9C"/>
              </a:gs>
              <a:gs pos="34000">
                <a:schemeClr val="accent1">
                  <a:lumMod val="45000"/>
                  <a:lumOff val="55000"/>
                </a:schemeClr>
              </a:gs>
              <a:gs pos="5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fld id="{D2FB4297-ED95-47E1-B6D7-7ACCD0EA9244}" type="slidenum">
              <a:rPr lang="en-US" sz="1800" b="1">
                <a:solidFill>
                  <a:schemeClr val="bg1"/>
                </a:solidFill>
              </a:rPr>
              <a:pPr/>
              <a:t>42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2E5C5C-F9A5-43C0-844D-FAC5CEF30362}"/>
              </a:ext>
            </a:extLst>
          </p:cNvPr>
          <p:cNvSpPr txBox="1"/>
          <p:nvPr/>
        </p:nvSpPr>
        <p:spPr>
          <a:xfrm flipH="1">
            <a:off x="4136514" y="1615952"/>
            <a:ext cx="75121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Significant benefit in 10-year overall survival with a hazard ratio of </a:t>
            </a:r>
            <a:r>
              <a:rPr lang="en-US" sz="2400" b="1" dirty="0">
                <a:solidFill>
                  <a:schemeClr val="bg1"/>
                </a:solidFill>
              </a:rPr>
              <a:t>0.61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4BC3287-C524-8442-E7DE-534A7C8C2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1" y="4007069"/>
            <a:ext cx="12104037" cy="216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5B40B7-54B3-9A6E-CC81-B540D4664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408" y="1329384"/>
            <a:ext cx="4487461" cy="2449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FB39B9-9766-A22F-AB13-177196220B0A}"/>
              </a:ext>
            </a:extLst>
          </p:cNvPr>
          <p:cNvSpPr txBox="1"/>
          <p:nvPr/>
        </p:nvSpPr>
        <p:spPr>
          <a:xfrm>
            <a:off x="569344" y="6528451"/>
            <a:ext cx="8177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Presented by: Adam S. Kibel, ASCO GU 2022</a:t>
            </a:r>
            <a:endParaRPr lang="en-US" sz="14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7C7B842-1865-2E81-16DD-93FAF47158D6}"/>
              </a:ext>
            </a:extLst>
          </p:cNvPr>
          <p:cNvCxnSpPr/>
          <p:nvPr/>
        </p:nvCxnSpPr>
        <p:spPr>
          <a:xfrm>
            <a:off x="967409" y="1192696"/>
            <a:ext cx="10243930" cy="0"/>
          </a:xfrm>
          <a:prstGeom prst="line">
            <a:avLst/>
          </a:prstGeom>
          <a:ln w="12700">
            <a:solidFill>
              <a:srgbClr val="F4850A"/>
            </a:solidFill>
          </a:ln>
          <a:effectLst>
            <a:outerShdw blurRad="38100" dist="25400" dir="108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35833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BA5D7FA-E23B-4F2B-A56E-735D3ED78C4A}"/>
              </a:ext>
            </a:extLst>
          </p:cNvPr>
          <p:cNvSpPr txBox="1"/>
          <p:nvPr/>
        </p:nvSpPr>
        <p:spPr>
          <a:xfrm>
            <a:off x="967408" y="0"/>
            <a:ext cx="7211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Neoadjuvant prior Prostatectomy</a:t>
            </a:r>
          </a:p>
          <a:p>
            <a:r>
              <a:rPr lang="en-US" sz="3600" i="1" dirty="0">
                <a:solidFill>
                  <a:srgbClr val="002060"/>
                </a:solidFill>
              </a:rPr>
              <a:t>ADT + ARTA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95631206-E2D2-48B2-A580-93D849AC0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8661" y="6377057"/>
            <a:ext cx="543338" cy="318052"/>
          </a:xfrm>
          <a:gradFill flip="none" rotWithShape="1">
            <a:gsLst>
              <a:gs pos="83000">
                <a:srgbClr val="068A9C"/>
              </a:gs>
              <a:gs pos="34000">
                <a:schemeClr val="accent1">
                  <a:lumMod val="45000"/>
                  <a:lumOff val="55000"/>
                </a:schemeClr>
              </a:gs>
              <a:gs pos="5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fld id="{D2FB4297-ED95-47E1-B6D7-7ACCD0EA9244}" type="slidenum">
              <a:rPr lang="en-US" sz="1800" b="1">
                <a:solidFill>
                  <a:schemeClr val="bg1"/>
                </a:solidFill>
              </a:rPr>
              <a:pPr/>
              <a:t>43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718143-3270-A6B7-846E-41B581AB5E3F}"/>
              </a:ext>
            </a:extLst>
          </p:cNvPr>
          <p:cNvGrpSpPr/>
          <p:nvPr/>
        </p:nvGrpSpPr>
        <p:grpSpPr>
          <a:xfrm>
            <a:off x="967407" y="1200329"/>
            <a:ext cx="5002469" cy="2474658"/>
            <a:chOff x="964415" y="1339924"/>
            <a:chExt cx="5598420" cy="270655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48FE710-64A1-FFE2-7204-2102907AF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7407" y="1339924"/>
              <a:ext cx="5592437" cy="2706556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6BD9DCF-413E-6ADA-B232-CF1AD792D7E3}"/>
                </a:ext>
              </a:extLst>
            </p:cNvPr>
            <p:cNvSpPr/>
            <p:nvPr/>
          </p:nvSpPr>
          <p:spPr>
            <a:xfrm>
              <a:off x="5629165" y="1347771"/>
              <a:ext cx="933670" cy="385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98F6E6-C269-02FB-7C51-B5CF79C54DEA}"/>
                </a:ext>
              </a:extLst>
            </p:cNvPr>
            <p:cNvSpPr/>
            <p:nvPr/>
          </p:nvSpPr>
          <p:spPr>
            <a:xfrm>
              <a:off x="964415" y="1807897"/>
              <a:ext cx="138295" cy="2238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0" name="Picture 2" descr="EAU 2022: Discussion: ARNEO - A Randomized Phase II Trial Of Neoadjuvant  Degarelix With Or Without Apalutamide Prior To Radical Prostatectomy For  High-Risk Prostate Cancer">
            <a:extLst>
              <a:ext uri="{FF2B5EF4-FFF2-40B4-BE49-F238E27FC236}">
                <a16:creationId xmlns:a16="http://schemas.microsoft.com/office/drawing/2014/main" id="{C3931E3C-0927-F090-71D8-7F3A27D76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" b="1843"/>
          <a:stretch/>
        </p:blipFill>
        <p:spPr bwMode="auto">
          <a:xfrm>
            <a:off x="1338366" y="2576560"/>
            <a:ext cx="9883608" cy="395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4AEE7BA-8054-B130-C043-2C43E8383E16}"/>
              </a:ext>
            </a:extLst>
          </p:cNvPr>
          <p:cNvSpPr txBox="1"/>
          <p:nvPr/>
        </p:nvSpPr>
        <p:spPr>
          <a:xfrm>
            <a:off x="569344" y="6528451"/>
            <a:ext cx="8177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Devos G et al. Platinum Priority – Prostate Cancer 2023, </a:t>
            </a:r>
            <a:r>
              <a:rPr lang="en-US" sz="1400" i="1">
                <a:effectLst/>
                <a:latin typeface="helvetica" panose="020B0604020202020204" pitchFamily="34" charset="0"/>
              </a:rPr>
              <a:t>pp. 519–520 </a:t>
            </a:r>
            <a:endParaRPr lang="en-US" sz="14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F883530-814F-9AB8-4A18-A47B64FAE281}"/>
              </a:ext>
            </a:extLst>
          </p:cNvPr>
          <p:cNvSpPr/>
          <p:nvPr/>
        </p:nvSpPr>
        <p:spPr>
          <a:xfrm>
            <a:off x="6096000" y="1450442"/>
            <a:ext cx="5125919" cy="1086941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 b="1">
                <a:solidFill>
                  <a:schemeClr val="bg1"/>
                </a:solidFill>
              </a:rPr>
              <a:t>In high-risk PCa patients, neoadjuvant degarelix plus apalutamide prior to RP results in a significantly improved pathological response (MRD and RCB) compared with degarelix alone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2786007-D369-82DC-10CD-9095E9D1A8FF}"/>
              </a:ext>
            </a:extLst>
          </p:cNvPr>
          <p:cNvCxnSpPr/>
          <p:nvPr/>
        </p:nvCxnSpPr>
        <p:spPr>
          <a:xfrm>
            <a:off x="967409" y="1192696"/>
            <a:ext cx="10243930" cy="0"/>
          </a:xfrm>
          <a:prstGeom prst="line">
            <a:avLst/>
          </a:prstGeom>
          <a:ln w="12700">
            <a:solidFill>
              <a:srgbClr val="F4850A"/>
            </a:solidFill>
          </a:ln>
          <a:effectLst>
            <a:outerShdw blurRad="38100" dist="25400" dir="108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658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CC21C-BA1D-5E79-4E8A-730E906A5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BD6DB5-8438-0794-89A7-2A475466801D}"/>
              </a:ext>
            </a:extLst>
          </p:cNvPr>
          <p:cNvCxnSpPr/>
          <p:nvPr/>
        </p:nvCxnSpPr>
        <p:spPr>
          <a:xfrm>
            <a:off x="967409" y="1192696"/>
            <a:ext cx="10243930" cy="0"/>
          </a:xfrm>
          <a:prstGeom prst="line">
            <a:avLst/>
          </a:prstGeom>
          <a:ln w="12700">
            <a:solidFill>
              <a:srgbClr val="F4850A"/>
            </a:solidFill>
          </a:ln>
          <a:effectLst>
            <a:outerShdw blurRad="38100" dist="25400" dir="108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F7A5F355-1004-2BAB-0465-CDF7E2DD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8661" y="6377057"/>
            <a:ext cx="543338" cy="318052"/>
          </a:xfrm>
          <a:gradFill flip="none" rotWithShape="1">
            <a:gsLst>
              <a:gs pos="83000">
                <a:srgbClr val="068A9C"/>
              </a:gs>
              <a:gs pos="34000">
                <a:schemeClr val="accent1">
                  <a:lumMod val="45000"/>
                  <a:lumOff val="55000"/>
                </a:schemeClr>
              </a:gs>
              <a:gs pos="5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FB4297-ED95-47E1-B6D7-7ACCD0EA9244}" type="slidenum"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082E8C-CBC6-23CF-3D0F-AE38F1CF45FE}"/>
              </a:ext>
            </a:extLst>
          </p:cNvPr>
          <p:cNvSpPr txBox="1"/>
          <p:nvPr/>
        </p:nvSpPr>
        <p:spPr>
          <a:xfrm>
            <a:off x="967409" y="0"/>
            <a:ext cx="10014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TTL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tận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gốc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defRPr/>
            </a:pPr>
            <a:r>
              <a:rPr lang="en-US" sz="3600" i="1" dirty="0" err="1">
                <a:solidFill>
                  <a:srgbClr val="002060"/>
                </a:solidFill>
              </a:rPr>
              <a:t>Kết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luận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2DB4186-4D7E-FAE1-E497-03092228031E}"/>
              </a:ext>
            </a:extLst>
          </p:cNvPr>
          <p:cNvSpPr/>
          <p:nvPr/>
        </p:nvSpPr>
        <p:spPr>
          <a:xfrm>
            <a:off x="1233241" y="2005715"/>
            <a:ext cx="9725518" cy="774619"/>
          </a:xfrm>
          <a:prstGeom prst="roundRect">
            <a:avLst/>
          </a:prstGeom>
          <a:solidFill>
            <a:srgbClr val="00385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i="0" dirty="0" err="1">
                <a:solidFill>
                  <a:schemeClr val="bg1"/>
                </a:solidFill>
                <a:effectLst/>
                <a:latin typeface="AdvTT7c3c51d9"/>
              </a:rPr>
              <a:t>Một</a:t>
            </a:r>
            <a:r>
              <a:rPr lang="en-US" sz="2200" b="1" i="0" dirty="0">
                <a:solidFill>
                  <a:schemeClr val="bg1"/>
                </a:solidFill>
                <a:effectLst/>
                <a:latin typeface="AdvTT7c3c51d9"/>
              </a:rPr>
              <a:t> </a:t>
            </a:r>
            <a:r>
              <a:rPr lang="en-US" sz="2200" b="1" i="0" dirty="0" err="1">
                <a:solidFill>
                  <a:schemeClr val="bg1"/>
                </a:solidFill>
                <a:effectLst/>
                <a:latin typeface="AdvTT7c3c51d9"/>
              </a:rPr>
              <a:t>trong</a:t>
            </a:r>
            <a:r>
              <a:rPr lang="en-US" sz="2200" b="1" i="0" dirty="0">
                <a:solidFill>
                  <a:schemeClr val="bg1"/>
                </a:solidFill>
                <a:effectLst/>
                <a:latin typeface="AdvTT7c3c51d9"/>
              </a:rPr>
              <a:t> </a:t>
            </a:r>
            <a:r>
              <a:rPr lang="en-US" sz="2200" b="1" i="0" dirty="0" err="1">
                <a:solidFill>
                  <a:schemeClr val="bg1"/>
                </a:solidFill>
                <a:effectLst/>
                <a:latin typeface="AdvTT7c3c51d9"/>
              </a:rPr>
              <a:t>những</a:t>
            </a:r>
            <a:r>
              <a:rPr lang="en-US" sz="2200" b="1" i="0" dirty="0">
                <a:solidFill>
                  <a:schemeClr val="bg1"/>
                </a:solidFill>
                <a:effectLst/>
                <a:latin typeface="AdvTT7c3c51d9"/>
              </a:rPr>
              <a:t> </a:t>
            </a:r>
            <a:r>
              <a:rPr lang="en-US" sz="2200" b="1" i="0" dirty="0" err="1">
                <a:solidFill>
                  <a:schemeClr val="bg1"/>
                </a:solidFill>
                <a:effectLst/>
                <a:latin typeface="AdvTT7c3c51d9"/>
              </a:rPr>
              <a:t>liệu</a:t>
            </a:r>
            <a:r>
              <a:rPr lang="en-US" sz="2200" b="1" i="0" dirty="0">
                <a:solidFill>
                  <a:schemeClr val="bg1"/>
                </a:solidFill>
                <a:effectLst/>
                <a:latin typeface="AdvTT7c3c51d9"/>
              </a:rPr>
              <a:t> </a:t>
            </a:r>
            <a:r>
              <a:rPr lang="en-US" sz="2200" b="1" i="0" dirty="0" err="1">
                <a:solidFill>
                  <a:schemeClr val="bg1"/>
                </a:solidFill>
                <a:effectLst/>
                <a:latin typeface="AdvTT7c3c51d9"/>
              </a:rPr>
              <a:t>phá</a:t>
            </a:r>
            <a:r>
              <a:rPr lang="en-US" sz="2200" b="1" dirty="0" err="1">
                <a:solidFill>
                  <a:schemeClr val="bg1"/>
                </a:solidFill>
                <a:latin typeface="AdvTT7c3c51d9"/>
              </a:rPr>
              <a:t>p</a:t>
            </a:r>
            <a:r>
              <a:rPr lang="en-US" sz="2200" b="1" dirty="0">
                <a:solidFill>
                  <a:schemeClr val="bg1"/>
                </a:solidFill>
                <a:latin typeface="AdvTT7c3c51d9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dvTT7c3c51d9"/>
              </a:rPr>
              <a:t>điều</a:t>
            </a:r>
            <a:r>
              <a:rPr lang="en-US" sz="2200" b="1" dirty="0">
                <a:solidFill>
                  <a:schemeClr val="bg1"/>
                </a:solidFill>
                <a:latin typeface="AdvTT7c3c51d9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dvTT7c3c51d9"/>
              </a:rPr>
              <a:t>trị</a:t>
            </a:r>
            <a:r>
              <a:rPr lang="en-US" sz="2200" b="1" dirty="0">
                <a:solidFill>
                  <a:schemeClr val="bg1"/>
                </a:solidFill>
                <a:latin typeface="AdvTT7c3c51d9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dvTT7c3c51d9"/>
              </a:rPr>
              <a:t>triệt</a:t>
            </a:r>
            <a:r>
              <a:rPr lang="en-US" sz="2200" b="1" dirty="0">
                <a:solidFill>
                  <a:schemeClr val="bg1"/>
                </a:solidFill>
                <a:latin typeface="AdvTT7c3c51d9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dvTT7c3c51d9"/>
              </a:rPr>
              <a:t>để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C9E95B7-7D14-DC19-EEC3-DBB0935AE14F}"/>
              </a:ext>
            </a:extLst>
          </p:cNvPr>
          <p:cNvSpPr/>
          <p:nvPr/>
        </p:nvSpPr>
        <p:spPr>
          <a:xfrm>
            <a:off x="1255907" y="4217076"/>
            <a:ext cx="9725519" cy="852809"/>
          </a:xfrm>
          <a:prstGeom prst="roundRect">
            <a:avLst/>
          </a:prstGeom>
          <a:solidFill>
            <a:srgbClr val="00385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bg1"/>
                </a:solidFill>
              </a:rPr>
              <a:t>Phải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có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kế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hoạch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theo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dõi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sau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phẫu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thuật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và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xử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lý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được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tình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huống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có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thể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xảy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ra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A2257C4-14FF-D921-D807-9B4CFA372953}"/>
              </a:ext>
            </a:extLst>
          </p:cNvPr>
          <p:cNvSpPr/>
          <p:nvPr/>
        </p:nvSpPr>
        <p:spPr>
          <a:xfrm>
            <a:off x="1226615" y="5383995"/>
            <a:ext cx="9725518" cy="852809"/>
          </a:xfrm>
          <a:prstGeom prst="roundRect">
            <a:avLst/>
          </a:prstGeom>
          <a:solidFill>
            <a:srgbClr val="00385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bg1"/>
                </a:solidFill>
                <a:latin typeface="AdvTT7c3c51d9"/>
              </a:rPr>
              <a:t>Phối</a:t>
            </a:r>
            <a:r>
              <a:rPr lang="en-US" sz="2200" b="1" dirty="0">
                <a:solidFill>
                  <a:schemeClr val="bg1"/>
                </a:solidFill>
                <a:latin typeface="AdvTT7c3c51d9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dvTT7c3c51d9"/>
              </a:rPr>
              <a:t>hợp</a:t>
            </a:r>
            <a:r>
              <a:rPr lang="en-US" sz="2200" b="1" dirty="0">
                <a:solidFill>
                  <a:schemeClr val="bg1"/>
                </a:solidFill>
                <a:latin typeface="AdvTT7c3c51d9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dvTT7c3c51d9"/>
              </a:rPr>
              <a:t>đa</a:t>
            </a:r>
            <a:r>
              <a:rPr lang="en-US" sz="2200" b="1" dirty="0">
                <a:solidFill>
                  <a:schemeClr val="bg1"/>
                </a:solidFill>
                <a:latin typeface="AdvTT7c3c51d9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dvTT7c3c51d9"/>
              </a:rPr>
              <a:t>ngành</a:t>
            </a:r>
            <a:r>
              <a:rPr lang="en-US" sz="2200" b="1" dirty="0">
                <a:solidFill>
                  <a:schemeClr val="bg1"/>
                </a:solidFill>
                <a:latin typeface="AdvTT7c3c51d9"/>
              </a:rPr>
              <a:t> - </a:t>
            </a:r>
            <a:r>
              <a:rPr lang="en-US" sz="2200" b="1" dirty="0" err="1">
                <a:solidFill>
                  <a:schemeClr val="bg1"/>
                </a:solidFill>
                <a:latin typeface="AdvTT7c3c51d9"/>
              </a:rPr>
              <a:t>Điều</a:t>
            </a:r>
            <a:r>
              <a:rPr lang="en-US" sz="2200" b="1" dirty="0">
                <a:solidFill>
                  <a:schemeClr val="bg1"/>
                </a:solidFill>
                <a:latin typeface="AdvTT7c3c51d9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dvTT7c3c51d9"/>
              </a:rPr>
              <a:t>trị</a:t>
            </a:r>
            <a:r>
              <a:rPr lang="en-US" sz="2200" b="1" dirty="0">
                <a:solidFill>
                  <a:schemeClr val="bg1"/>
                </a:solidFill>
                <a:latin typeface="AdvTT7c3c51d9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dvTT7c3c51d9"/>
              </a:rPr>
              <a:t>đa</a:t>
            </a:r>
            <a:r>
              <a:rPr lang="en-US" sz="2200" b="1" dirty="0">
                <a:solidFill>
                  <a:schemeClr val="bg1"/>
                </a:solidFill>
                <a:latin typeface="AdvTT7c3c51d9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dvTT7c3c51d9"/>
              </a:rPr>
              <a:t>mô</a:t>
            </a:r>
            <a:r>
              <a:rPr lang="en-US" sz="2200" b="1" dirty="0">
                <a:solidFill>
                  <a:schemeClr val="bg1"/>
                </a:solidFill>
                <a:latin typeface="AdvTT7c3c51d9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dvTT7c3c51d9"/>
              </a:rPr>
              <a:t>thức</a:t>
            </a:r>
            <a:r>
              <a:rPr lang="en-US" sz="2200" b="1" dirty="0">
                <a:solidFill>
                  <a:schemeClr val="bg1"/>
                </a:solidFill>
                <a:latin typeface="AdvTT7c3c51d9"/>
              </a:rPr>
              <a:t> – </a:t>
            </a:r>
            <a:r>
              <a:rPr lang="en-US" sz="2200" b="1" dirty="0" err="1">
                <a:solidFill>
                  <a:schemeClr val="bg1"/>
                </a:solidFill>
                <a:latin typeface="AdvTT7c3c51d9"/>
              </a:rPr>
              <a:t>Cá</a:t>
            </a:r>
            <a:r>
              <a:rPr lang="en-US" sz="2200" b="1" dirty="0">
                <a:solidFill>
                  <a:schemeClr val="bg1"/>
                </a:solidFill>
                <a:latin typeface="AdvTT7c3c51d9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dvTT7c3c51d9"/>
              </a:rPr>
              <a:t>thể</a:t>
            </a:r>
            <a:r>
              <a:rPr lang="en-US" sz="2200" b="1" dirty="0">
                <a:solidFill>
                  <a:schemeClr val="bg1"/>
                </a:solidFill>
                <a:latin typeface="AdvTT7c3c51d9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dvTT7c3c51d9"/>
              </a:rPr>
              <a:t>hóa</a:t>
            </a:r>
            <a:r>
              <a:rPr lang="en-US" sz="2200" b="1" dirty="0">
                <a:solidFill>
                  <a:schemeClr val="bg1"/>
                </a:solidFill>
                <a:latin typeface="AdvTT7c3c51d9"/>
              </a:rPr>
              <a:t> – </a:t>
            </a:r>
            <a:r>
              <a:rPr lang="en-US" sz="2200" b="1" dirty="0" err="1">
                <a:solidFill>
                  <a:schemeClr val="bg1"/>
                </a:solidFill>
                <a:latin typeface="AdvTT7c3c51d9"/>
              </a:rPr>
              <a:t>Điều</a:t>
            </a:r>
            <a:r>
              <a:rPr lang="en-US" sz="2200" b="1" dirty="0">
                <a:solidFill>
                  <a:schemeClr val="bg1"/>
                </a:solidFill>
                <a:latin typeface="AdvTT7c3c51d9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dvTT7c3c51d9"/>
              </a:rPr>
              <a:t>trị</a:t>
            </a:r>
            <a:r>
              <a:rPr lang="en-US" sz="2200" b="1" dirty="0">
                <a:solidFill>
                  <a:schemeClr val="bg1"/>
                </a:solidFill>
                <a:latin typeface="AdvTT7c3c51d9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dvTT7c3c51d9"/>
              </a:rPr>
              <a:t>toàn</a:t>
            </a:r>
            <a:r>
              <a:rPr lang="en-US" sz="2200" b="1" dirty="0">
                <a:solidFill>
                  <a:schemeClr val="bg1"/>
                </a:solidFill>
                <a:latin typeface="AdvTT7c3c51d9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dvTT7c3c51d9"/>
              </a:rPr>
              <a:t>diện</a:t>
            </a:r>
            <a:endParaRPr lang="en-US" sz="2200" b="1" dirty="0">
              <a:solidFill>
                <a:schemeClr val="bg1"/>
              </a:solidFill>
              <a:latin typeface="AdvTT7c3c51d9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585582F-62CA-08FB-6054-8496B974EEBE}"/>
              </a:ext>
            </a:extLst>
          </p:cNvPr>
          <p:cNvSpPr/>
          <p:nvPr/>
        </p:nvSpPr>
        <p:spPr>
          <a:xfrm>
            <a:off x="1226615" y="3050157"/>
            <a:ext cx="9725519" cy="852809"/>
          </a:xfrm>
          <a:prstGeom prst="roundRect">
            <a:avLst/>
          </a:prstGeom>
          <a:solidFill>
            <a:srgbClr val="00385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bg1"/>
                </a:solidFill>
              </a:rPr>
              <a:t>Kết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quả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phẫu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thuật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có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nhiều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cải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thiện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nhờ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sự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hiểu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biết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về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giải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phẫu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vùng</a:t>
            </a:r>
            <a:r>
              <a:rPr lang="en-US" sz="2200" b="1" dirty="0">
                <a:solidFill>
                  <a:schemeClr val="bg1"/>
                </a:solidFill>
              </a:rPr>
              <a:t> TTL </a:t>
            </a:r>
            <a:r>
              <a:rPr lang="en-US" sz="2200" b="1" dirty="0" err="1">
                <a:solidFill>
                  <a:schemeClr val="bg1"/>
                </a:solidFill>
              </a:rPr>
              <a:t>và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sự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phát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triển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của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công</a:t>
            </a:r>
            <a:r>
              <a:rPr lang="en-US" sz="2200" b="1" dirty="0">
                <a:solidFill>
                  <a:schemeClr val="bg1"/>
                </a:solidFill>
              </a:rPr>
              <a:t> nghệ </a:t>
            </a:r>
            <a:r>
              <a:rPr lang="en-US" sz="2200" b="1" dirty="0" err="1">
                <a:solidFill>
                  <a:schemeClr val="bg1"/>
                </a:solidFill>
              </a:rPr>
              <a:t>mới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0869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1DC5961-01A2-891B-9C80-BA04A11CD280}"/>
              </a:ext>
            </a:extLst>
          </p:cNvPr>
          <p:cNvCxnSpPr/>
          <p:nvPr/>
        </p:nvCxnSpPr>
        <p:spPr>
          <a:xfrm>
            <a:off x="967409" y="1192696"/>
            <a:ext cx="10243930" cy="0"/>
          </a:xfrm>
          <a:prstGeom prst="line">
            <a:avLst/>
          </a:prstGeom>
          <a:ln w="12700">
            <a:solidFill>
              <a:srgbClr val="F4850A"/>
            </a:solidFill>
          </a:ln>
          <a:effectLst>
            <a:outerShdw blurRad="38100" dist="25400" dir="108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0E3604-F103-D7A1-1861-43E33D091B26}"/>
              </a:ext>
            </a:extLst>
          </p:cNvPr>
          <p:cNvSpPr/>
          <p:nvPr/>
        </p:nvSpPr>
        <p:spPr>
          <a:xfrm>
            <a:off x="1233241" y="1638801"/>
            <a:ext cx="9725518" cy="823712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  <a:latin typeface="AdvTT7c3c51d9"/>
              </a:rPr>
              <a:t>Điều</a:t>
            </a:r>
            <a:r>
              <a:rPr lang="en-US" sz="2200" dirty="0">
                <a:solidFill>
                  <a:schemeClr val="bg1"/>
                </a:solidFill>
                <a:latin typeface="AdvTT7c3c51d9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dvTT7c3c51d9"/>
              </a:rPr>
              <a:t>trị</a:t>
            </a:r>
            <a:r>
              <a:rPr lang="en-US" sz="2200" dirty="0">
                <a:solidFill>
                  <a:schemeClr val="bg1"/>
                </a:solidFill>
                <a:latin typeface="AdvTT7c3c51d9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dvTT7c3c51d9"/>
              </a:rPr>
              <a:t>nhắm</a:t>
            </a:r>
            <a:r>
              <a:rPr lang="en-US" sz="2200" dirty="0">
                <a:solidFill>
                  <a:schemeClr val="bg1"/>
                </a:solidFill>
                <a:latin typeface="AdvTT7c3c51d9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dvTT7c3c51d9"/>
              </a:rPr>
              <a:t>vào</a:t>
            </a:r>
            <a:r>
              <a:rPr lang="en-US" sz="2200" dirty="0">
                <a:solidFill>
                  <a:schemeClr val="bg1"/>
                </a:solidFill>
                <a:latin typeface="AdvTT7c3c51d9"/>
              </a:rPr>
              <a:t> con </a:t>
            </a:r>
            <a:r>
              <a:rPr lang="en-US" sz="2200" dirty="0" err="1">
                <a:solidFill>
                  <a:schemeClr val="bg1"/>
                </a:solidFill>
                <a:latin typeface="AdvTT7c3c51d9"/>
              </a:rPr>
              <a:t>đường</a:t>
            </a:r>
            <a:r>
              <a:rPr lang="en-US" sz="2200" dirty="0">
                <a:solidFill>
                  <a:schemeClr val="bg1"/>
                </a:solidFill>
                <a:latin typeface="AdvTT7c3c51d9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dvTT7c3c51d9"/>
              </a:rPr>
              <a:t>nội</a:t>
            </a:r>
            <a:r>
              <a:rPr lang="en-US" sz="2200" b="1" dirty="0">
                <a:solidFill>
                  <a:schemeClr val="bg1"/>
                </a:solidFill>
                <a:latin typeface="AdvTT7c3c51d9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dvTT7c3c51d9"/>
              </a:rPr>
              <a:t>tiết</a:t>
            </a:r>
            <a:r>
              <a:rPr lang="en-US" sz="2200" b="1" dirty="0">
                <a:solidFill>
                  <a:schemeClr val="bg1"/>
                </a:solidFill>
                <a:latin typeface="AdvTT7c3c51d9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dvTT7c3c51d9"/>
              </a:rPr>
              <a:t>vẫn</a:t>
            </a:r>
            <a:r>
              <a:rPr lang="en-US" sz="2200" b="1" dirty="0">
                <a:solidFill>
                  <a:schemeClr val="bg1"/>
                </a:solidFill>
                <a:latin typeface="AdvTT7c3c51d9"/>
              </a:rPr>
              <a:t> </a:t>
            </a:r>
            <a:r>
              <a:rPr lang="en-US" sz="2200" b="1" i="0" dirty="0" err="1">
                <a:solidFill>
                  <a:schemeClr val="bg1"/>
                </a:solidFill>
                <a:effectLst/>
                <a:latin typeface="AdvTT7c3c51d9"/>
              </a:rPr>
              <a:t>là</a:t>
            </a:r>
            <a:r>
              <a:rPr lang="en-US" sz="2200" b="1" dirty="0">
                <a:solidFill>
                  <a:schemeClr val="bg1"/>
                </a:solidFill>
                <a:latin typeface="AdvTT7c3c51d9"/>
              </a:rPr>
              <a:t> </a:t>
            </a:r>
            <a:r>
              <a:rPr lang="en-US" sz="2200" b="1" i="0" dirty="0" err="1">
                <a:solidFill>
                  <a:schemeClr val="bg1"/>
                </a:solidFill>
                <a:effectLst/>
                <a:latin typeface="AdvTT7c3c51d9"/>
              </a:rPr>
              <a:t>nền</a:t>
            </a:r>
            <a:r>
              <a:rPr lang="en-US" sz="2200" b="1" i="0" dirty="0">
                <a:solidFill>
                  <a:schemeClr val="bg1"/>
                </a:solidFill>
                <a:effectLst/>
                <a:latin typeface="AdvTT7c3c51d9"/>
              </a:rPr>
              <a:t> </a:t>
            </a:r>
            <a:r>
              <a:rPr lang="en-US" sz="2200" b="1" i="0" dirty="0" err="1">
                <a:solidFill>
                  <a:schemeClr val="bg1"/>
                </a:solidFill>
                <a:effectLst/>
                <a:latin typeface="AdvTT7c3c51d9"/>
              </a:rPr>
              <a:t>tảng</a:t>
            </a:r>
            <a:r>
              <a:rPr lang="en-US" sz="2200" b="1" i="0" dirty="0">
                <a:solidFill>
                  <a:schemeClr val="bg1"/>
                </a:solidFill>
                <a:effectLst/>
                <a:latin typeface="AdvTT7c3c51d9"/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7369F59-11B6-6C41-19B5-89B701447BCE}"/>
              </a:ext>
            </a:extLst>
          </p:cNvPr>
          <p:cNvSpPr/>
          <p:nvPr/>
        </p:nvSpPr>
        <p:spPr>
          <a:xfrm>
            <a:off x="1233239" y="2724437"/>
            <a:ext cx="9725519" cy="923222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bg1"/>
                </a:solidFill>
              </a:rPr>
              <a:t>Điều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trị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nhắm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vào</a:t>
            </a:r>
            <a:r>
              <a:rPr lang="en-US" sz="2200" b="1" dirty="0">
                <a:solidFill>
                  <a:schemeClr val="bg1"/>
                </a:solidFill>
              </a:rPr>
              <a:t> con </a:t>
            </a:r>
            <a:r>
              <a:rPr lang="en-US" sz="2200" b="1" dirty="0" err="1">
                <a:solidFill>
                  <a:schemeClr val="bg1"/>
                </a:solidFill>
              </a:rPr>
              <a:t>đường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chỉnh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sửa</a:t>
            </a:r>
            <a:r>
              <a:rPr lang="en-US" sz="2200" b="1" dirty="0">
                <a:solidFill>
                  <a:schemeClr val="bg1"/>
                </a:solidFill>
              </a:rPr>
              <a:t> DNA </a:t>
            </a:r>
            <a:r>
              <a:rPr lang="en-US" sz="2200" dirty="0" err="1">
                <a:solidFill>
                  <a:schemeClr val="bg1"/>
                </a:solidFill>
              </a:rPr>
              <a:t>có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tác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động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hiệp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đồng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với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liệu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pháp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nội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tiết</a:t>
            </a:r>
            <a:r>
              <a:rPr lang="en-US" sz="2200" dirty="0">
                <a:solidFill>
                  <a:schemeClr val="bg1"/>
                </a:solidFill>
              </a:rPr>
              <a:t>, </a:t>
            </a:r>
            <a:r>
              <a:rPr lang="en-US" sz="2200" dirty="0" err="1">
                <a:solidFill>
                  <a:schemeClr val="bg1"/>
                </a:solidFill>
              </a:rPr>
              <a:t>đặc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biệt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là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các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nhóm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thuốc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thế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hệ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mới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14D057D-2ACD-56E8-7ADF-F90D401F216B}"/>
              </a:ext>
            </a:extLst>
          </p:cNvPr>
          <p:cNvSpPr/>
          <p:nvPr/>
        </p:nvSpPr>
        <p:spPr>
          <a:xfrm>
            <a:off x="1233241" y="3909581"/>
            <a:ext cx="9725518" cy="923222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0" i="0" dirty="0">
                <a:solidFill>
                  <a:schemeClr val="bg1"/>
                </a:solidFill>
                <a:effectLst/>
                <a:latin typeface="AdvTT7c3c51d9"/>
              </a:rPr>
              <a:t>Xu </a:t>
            </a:r>
            <a:r>
              <a:rPr lang="en-US" sz="2200" b="0" i="0" dirty="0" err="1">
                <a:solidFill>
                  <a:schemeClr val="bg1"/>
                </a:solidFill>
                <a:effectLst/>
                <a:latin typeface="AdvTT7c3c51d9"/>
              </a:rPr>
              <a:t>hướng</a:t>
            </a:r>
            <a:r>
              <a:rPr lang="en-US" sz="2200" b="0" i="0" dirty="0">
                <a:solidFill>
                  <a:schemeClr val="bg1"/>
                </a:solidFill>
                <a:effectLst/>
                <a:latin typeface="AdvTT7c3c51d9"/>
              </a:rPr>
              <a:t> </a:t>
            </a:r>
            <a:r>
              <a:rPr lang="en-US" sz="2200" b="0" i="0" dirty="0" err="1">
                <a:solidFill>
                  <a:schemeClr val="bg1"/>
                </a:solidFill>
                <a:effectLst/>
                <a:latin typeface="AdvTT7c3c51d9"/>
              </a:rPr>
              <a:t>điều</a:t>
            </a:r>
            <a:r>
              <a:rPr lang="en-US" sz="2200" b="0" i="0" dirty="0">
                <a:solidFill>
                  <a:schemeClr val="bg1"/>
                </a:solidFill>
                <a:effectLst/>
                <a:latin typeface="AdvTT7c3c51d9"/>
              </a:rPr>
              <a:t> </a:t>
            </a:r>
            <a:r>
              <a:rPr lang="en-US" sz="2200" b="0" i="0" dirty="0" err="1">
                <a:solidFill>
                  <a:schemeClr val="bg1"/>
                </a:solidFill>
                <a:effectLst/>
                <a:latin typeface="AdvTT7c3c51d9"/>
              </a:rPr>
              <a:t>trị</a:t>
            </a:r>
            <a:r>
              <a:rPr lang="en-US" sz="2200" dirty="0">
                <a:solidFill>
                  <a:schemeClr val="bg1"/>
                </a:solidFill>
                <a:latin typeface="AdvTT7c3c51d9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dvTT7c3c51d9"/>
              </a:rPr>
              <a:t>thuốc</a:t>
            </a:r>
            <a:r>
              <a:rPr lang="en-US" sz="2200" dirty="0">
                <a:solidFill>
                  <a:schemeClr val="bg1"/>
                </a:solidFill>
                <a:latin typeface="AdvTT7c3c51d9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dvTT7c3c51d9"/>
              </a:rPr>
              <a:t>ngày</a:t>
            </a:r>
            <a:r>
              <a:rPr lang="en-US" sz="2200" b="1" dirty="0">
                <a:solidFill>
                  <a:schemeClr val="bg1"/>
                </a:solidFill>
                <a:latin typeface="AdvTT7c3c51d9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dvTT7c3c51d9"/>
              </a:rPr>
              <a:t>càng</a:t>
            </a:r>
            <a:r>
              <a:rPr lang="en-US" sz="2200" b="1" dirty="0">
                <a:solidFill>
                  <a:schemeClr val="bg1"/>
                </a:solidFill>
                <a:latin typeface="AdvTT7c3c51d9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dvTT7c3c51d9"/>
              </a:rPr>
              <a:t>tích</a:t>
            </a:r>
            <a:r>
              <a:rPr lang="en-US" sz="2200" b="1" dirty="0">
                <a:solidFill>
                  <a:schemeClr val="bg1"/>
                </a:solidFill>
                <a:latin typeface="AdvTT7c3c51d9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dvTT7c3c51d9"/>
              </a:rPr>
              <a:t>cực</a:t>
            </a:r>
            <a:r>
              <a:rPr lang="en-US" sz="2200" dirty="0">
                <a:solidFill>
                  <a:schemeClr val="bg1"/>
                </a:solidFill>
                <a:latin typeface="AdvTT7c3c51d9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AdvTT7c3c51d9"/>
              </a:rPr>
              <a:t>ngày</a:t>
            </a:r>
            <a:r>
              <a:rPr lang="en-US" sz="2200" dirty="0">
                <a:solidFill>
                  <a:schemeClr val="bg1"/>
                </a:solidFill>
                <a:latin typeface="AdvTT7c3c51d9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dvTT7c3c51d9"/>
              </a:rPr>
              <a:t>càng</a:t>
            </a:r>
            <a:r>
              <a:rPr lang="en-US" sz="2200" dirty="0">
                <a:solidFill>
                  <a:schemeClr val="bg1"/>
                </a:solidFill>
                <a:latin typeface="AdvTT7c3c51d9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dvTT7c3c51d9"/>
              </a:rPr>
              <a:t>sớm</a:t>
            </a:r>
            <a:r>
              <a:rPr lang="en-US" sz="2200" dirty="0">
                <a:solidFill>
                  <a:schemeClr val="bg1"/>
                </a:solidFill>
                <a:latin typeface="AdvTT7c3c51d9"/>
              </a:rPr>
              <a:t> 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8E147B-B0D2-AD8F-5B38-6B83A842216B}"/>
              </a:ext>
            </a:extLst>
          </p:cNvPr>
          <p:cNvSpPr/>
          <p:nvPr/>
        </p:nvSpPr>
        <p:spPr>
          <a:xfrm>
            <a:off x="1233239" y="5030388"/>
            <a:ext cx="9725518" cy="923222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300"/>
              </a:spcAft>
            </a:pPr>
            <a:r>
              <a:rPr lang="en-US" sz="2200" dirty="0" err="1">
                <a:solidFill>
                  <a:schemeClr val="bg1"/>
                </a:solidFill>
                <a:latin typeface="AdvTT7c3c51d9"/>
              </a:rPr>
              <a:t>Liệu</a:t>
            </a:r>
            <a:r>
              <a:rPr lang="en-US" sz="2200" dirty="0">
                <a:solidFill>
                  <a:schemeClr val="bg1"/>
                </a:solidFill>
                <a:latin typeface="AdvTT7c3c51d9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dvTT7c3c51d9"/>
              </a:rPr>
              <a:t>pháp</a:t>
            </a:r>
            <a:r>
              <a:rPr lang="en-US" sz="2200" dirty="0">
                <a:solidFill>
                  <a:schemeClr val="bg1"/>
                </a:solidFill>
                <a:latin typeface="AdvTT7c3c51d9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dvTT7c3c51d9"/>
              </a:rPr>
              <a:t>phối</a:t>
            </a:r>
            <a:r>
              <a:rPr lang="en-US" sz="2200" dirty="0">
                <a:solidFill>
                  <a:schemeClr val="bg1"/>
                </a:solidFill>
                <a:latin typeface="AdvTT7c3c51d9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dvTT7c3c51d9"/>
              </a:rPr>
              <a:t>hợp</a:t>
            </a:r>
            <a:r>
              <a:rPr lang="en-US" sz="2200" dirty="0">
                <a:solidFill>
                  <a:schemeClr val="bg1"/>
                </a:solidFill>
                <a:latin typeface="AdvTT7c3c51d9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dvTT7c3c51d9"/>
              </a:rPr>
              <a:t>PARPi</a:t>
            </a:r>
            <a:r>
              <a:rPr lang="en-US" sz="2200" b="1" dirty="0">
                <a:solidFill>
                  <a:schemeClr val="bg1"/>
                </a:solidFill>
                <a:latin typeface="AdvTT7c3c51d9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dvTT7c3c51d9"/>
              </a:rPr>
              <a:t>và</a:t>
            </a:r>
            <a:r>
              <a:rPr lang="en-US" sz="2200" b="1" dirty="0">
                <a:solidFill>
                  <a:schemeClr val="bg1"/>
                </a:solidFill>
                <a:latin typeface="AdvTT7c3c51d9"/>
              </a:rPr>
              <a:t> NHA </a:t>
            </a:r>
            <a:r>
              <a:rPr lang="en-US" sz="2200" dirty="0" err="1">
                <a:solidFill>
                  <a:schemeClr val="bg1"/>
                </a:solidFill>
                <a:latin typeface="AdvTT7c3c51d9"/>
              </a:rPr>
              <a:t>mang</a:t>
            </a:r>
            <a:r>
              <a:rPr lang="en-US" sz="2200" dirty="0">
                <a:solidFill>
                  <a:schemeClr val="bg1"/>
                </a:solidFill>
                <a:latin typeface="AdvTT7c3c51d9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dvTT7c3c51d9"/>
              </a:rPr>
              <a:t>lại</a:t>
            </a:r>
            <a:r>
              <a:rPr lang="en-US" sz="2200" dirty="0">
                <a:solidFill>
                  <a:schemeClr val="bg1"/>
                </a:solidFill>
                <a:latin typeface="AdvTT7c3c51d9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dvTT7c3c51d9"/>
              </a:rPr>
              <a:t>lợi</a:t>
            </a:r>
            <a:r>
              <a:rPr lang="en-US" sz="2200" dirty="0">
                <a:solidFill>
                  <a:schemeClr val="bg1"/>
                </a:solidFill>
                <a:latin typeface="AdvTT7c3c51d9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dvTT7c3c51d9"/>
              </a:rPr>
              <a:t>ích</a:t>
            </a:r>
            <a:r>
              <a:rPr lang="en-US" sz="2200" dirty="0">
                <a:solidFill>
                  <a:schemeClr val="bg1"/>
                </a:solidFill>
                <a:latin typeface="AdvTT7c3c51d9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dvTT7c3c51d9"/>
              </a:rPr>
              <a:t>sống</a:t>
            </a:r>
            <a:r>
              <a:rPr lang="en-US" sz="2200" dirty="0">
                <a:solidFill>
                  <a:schemeClr val="bg1"/>
                </a:solidFill>
                <a:latin typeface="AdvTT7c3c51d9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dvTT7c3c51d9"/>
              </a:rPr>
              <a:t>còn</a:t>
            </a:r>
            <a:r>
              <a:rPr lang="en-US" sz="2200" dirty="0">
                <a:solidFill>
                  <a:schemeClr val="bg1"/>
                </a:solidFill>
                <a:latin typeface="AdvTT7c3c51d9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dvTT7c3c51d9"/>
              </a:rPr>
              <a:t>và</a:t>
            </a:r>
            <a:r>
              <a:rPr lang="en-US" sz="2200" dirty="0">
                <a:solidFill>
                  <a:schemeClr val="bg1"/>
                </a:solidFill>
                <a:latin typeface="AdvTT7c3c51d9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dvTT7c3c51d9"/>
              </a:rPr>
              <a:t>giảm</a:t>
            </a:r>
            <a:r>
              <a:rPr lang="en-US" sz="2200" dirty="0">
                <a:solidFill>
                  <a:schemeClr val="bg1"/>
                </a:solidFill>
                <a:latin typeface="AdvTT7c3c51d9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dvTT7c3c51d9"/>
              </a:rPr>
              <a:t>tiến</a:t>
            </a:r>
            <a:r>
              <a:rPr lang="en-US" sz="2200" dirty="0">
                <a:solidFill>
                  <a:schemeClr val="bg1"/>
                </a:solidFill>
                <a:latin typeface="AdvTT7c3c51d9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dvTT7c3c51d9"/>
              </a:rPr>
              <a:t>triển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r</a:t>
            </a:r>
            <a:r>
              <a:rPr lang="en-US" sz="2200" dirty="0" err="1">
                <a:solidFill>
                  <a:schemeClr val="bg1"/>
                </a:solidFill>
                <a:latin typeface="AdvTT7c3c51d9"/>
              </a:rPr>
              <a:t>õ</a:t>
            </a:r>
            <a:r>
              <a:rPr lang="en-US" sz="2200" dirty="0">
                <a:solidFill>
                  <a:schemeClr val="bg1"/>
                </a:solidFill>
                <a:latin typeface="AdvTT7c3c51d9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dvTT7c3c51d9"/>
              </a:rPr>
              <a:t>ràng</a:t>
            </a:r>
            <a:r>
              <a:rPr lang="en-US" sz="2200" dirty="0">
                <a:solidFill>
                  <a:schemeClr val="bg1"/>
                </a:solidFill>
                <a:latin typeface="AdvTT7c3c51d9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dvTT7c3c51d9"/>
              </a:rPr>
              <a:t>đối</a:t>
            </a:r>
            <a:r>
              <a:rPr lang="en-US" sz="2200" dirty="0">
                <a:solidFill>
                  <a:schemeClr val="bg1"/>
                </a:solidFill>
                <a:latin typeface="AdvTT7c3c51d9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dvTT7c3c51d9"/>
              </a:rPr>
              <a:t>với</a:t>
            </a:r>
            <a:r>
              <a:rPr lang="en-US" sz="2200" dirty="0">
                <a:solidFill>
                  <a:schemeClr val="bg1"/>
                </a:solidFill>
                <a:latin typeface="AdvTT7c3c51d9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dvTT7c3c51d9"/>
              </a:rPr>
              <a:t>bệnh</a:t>
            </a:r>
            <a:r>
              <a:rPr lang="en-US" sz="2200" dirty="0">
                <a:solidFill>
                  <a:schemeClr val="bg1"/>
                </a:solidFill>
                <a:latin typeface="AdvTT7c3c51d9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dvTT7c3c51d9"/>
              </a:rPr>
              <a:t>nhân</a:t>
            </a:r>
            <a:r>
              <a:rPr lang="en-US" sz="2200" dirty="0">
                <a:solidFill>
                  <a:schemeClr val="bg1"/>
                </a:solidFill>
                <a:latin typeface="AdvTT7c3c51d9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dvTT7c3c51d9"/>
              </a:rPr>
              <a:t>mCRPC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8" name="Picture 7" descr="A picture containing sky, water, boat, outdoor&#10;&#10;Description automatically generated">
            <a:extLst>
              <a:ext uri="{FF2B5EF4-FFF2-40B4-BE49-F238E27FC236}">
                <a16:creationId xmlns:a16="http://schemas.microsoft.com/office/drawing/2014/main" id="{123F7FB3-D28F-23FA-1558-47438898CC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9" t="12584" r="85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A6085CA-5AEA-BD6F-37E9-847E9F22A70C}"/>
              </a:ext>
            </a:extLst>
          </p:cNvPr>
          <p:cNvSpPr/>
          <p:nvPr/>
        </p:nvSpPr>
        <p:spPr>
          <a:xfrm>
            <a:off x="0" y="390936"/>
            <a:ext cx="12192000" cy="974953"/>
          </a:xfrm>
          <a:prstGeom prst="roundRect">
            <a:avLst>
              <a:gd name="adj" fmla="val 0"/>
            </a:avLst>
          </a:prstGeom>
          <a:solidFill>
            <a:schemeClr val="bg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en-US" sz="2400" b="1" dirty="0">
                <a:solidFill>
                  <a:schemeClr val="accent2"/>
                </a:solidFill>
                <a:effectLst/>
                <a:latin typeface="+mj-lt"/>
                <a:ea typeface="Calibri" panose="020F0502020204030204" pitchFamily="34" charset="0"/>
              </a:rPr>
              <a:t>CÁM ƠN SỰ THEO DÕI CỦA QUÝ ĐỒNG NGHIỆP</a:t>
            </a:r>
          </a:p>
          <a:p>
            <a:pPr algn="ctr">
              <a:lnSpc>
                <a:spcPct val="125000"/>
              </a:lnSpc>
            </a:pPr>
            <a:r>
              <a:rPr lang="en-US" sz="2400" b="1" dirty="0">
                <a:solidFill>
                  <a:schemeClr val="accent2"/>
                </a:solidFill>
                <a:latin typeface="+mj-lt"/>
              </a:rPr>
              <a:t>Q&amp;A</a:t>
            </a:r>
            <a:endParaRPr lang="en-US" sz="2800" b="1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238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256C7-589B-C371-C016-8C60A7738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E897272-6110-B17E-7681-C1726CD5A745}"/>
              </a:ext>
            </a:extLst>
          </p:cNvPr>
          <p:cNvCxnSpPr/>
          <p:nvPr/>
        </p:nvCxnSpPr>
        <p:spPr>
          <a:xfrm>
            <a:off x="967409" y="1192696"/>
            <a:ext cx="10243930" cy="0"/>
          </a:xfrm>
          <a:prstGeom prst="line">
            <a:avLst/>
          </a:prstGeom>
          <a:ln w="12700">
            <a:solidFill>
              <a:srgbClr val="F4850A"/>
            </a:solidFill>
          </a:ln>
          <a:effectLst>
            <a:outerShdw blurRad="38100" dist="25400" dir="108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F988252-1D9D-C320-A23A-8C65EE04AFF4}"/>
              </a:ext>
            </a:extLst>
          </p:cNvPr>
          <p:cNvSpPr txBox="1"/>
          <p:nvPr/>
        </p:nvSpPr>
        <p:spPr>
          <a:xfrm>
            <a:off x="967409" y="0"/>
            <a:ext cx="11106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Chỉ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định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phẫu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thuật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cắt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TTL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tận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gốc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Phân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tầng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nguy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cơ</a:t>
            </a:r>
            <a:endParaRPr lang="en-US" sz="3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F26CB22D-594A-22A0-6BBB-544F1F691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8661" y="6377057"/>
            <a:ext cx="543338" cy="318052"/>
          </a:xfrm>
          <a:gradFill flip="none" rotWithShape="1">
            <a:gsLst>
              <a:gs pos="83000">
                <a:srgbClr val="068A9C"/>
              </a:gs>
              <a:gs pos="34000">
                <a:schemeClr val="accent1">
                  <a:lumMod val="45000"/>
                  <a:lumOff val="55000"/>
                </a:schemeClr>
              </a:gs>
              <a:gs pos="5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fld id="{D2FB4297-ED95-47E1-B6D7-7ACCD0EA9244}" type="slidenum">
              <a:rPr lang="en-US" sz="1800" b="1">
                <a:solidFill>
                  <a:schemeClr val="bg1"/>
                </a:solidFill>
              </a:rPr>
              <a:pPr/>
              <a:t>5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2F83863-931B-E582-B08F-3EA763295690}"/>
              </a:ext>
            </a:extLst>
          </p:cNvPr>
          <p:cNvSpPr txBox="1">
            <a:spLocks/>
          </p:cNvSpPr>
          <p:nvPr/>
        </p:nvSpPr>
        <p:spPr>
          <a:xfrm>
            <a:off x="695739" y="172319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endParaRPr lang="vi-VN" dirty="0">
              <a:solidFill>
                <a:srgbClr val="00133A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7D7647-DA6B-2AAC-D40E-65DEE94BDD7C}"/>
              </a:ext>
            </a:extLst>
          </p:cNvPr>
          <p:cNvSpPr txBox="1"/>
          <p:nvPr/>
        </p:nvSpPr>
        <p:spPr>
          <a:xfrm>
            <a:off x="6997148" y="432020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/>
            <a:endParaRPr lang="en-US" dirty="0">
              <a:solidFill>
                <a:prstClr val="black"/>
              </a:solidFill>
              <a:latin typeface="맑은 고딕" panose="020F0502020204030204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7DABDA4-2E4B-6B58-38D6-E9B5B768E1B8}"/>
              </a:ext>
            </a:extLst>
          </p:cNvPr>
          <p:cNvCxnSpPr/>
          <p:nvPr/>
        </p:nvCxnSpPr>
        <p:spPr>
          <a:xfrm>
            <a:off x="967409" y="1192696"/>
            <a:ext cx="10243930" cy="0"/>
          </a:xfrm>
          <a:prstGeom prst="line">
            <a:avLst/>
          </a:prstGeom>
          <a:ln w="12700">
            <a:solidFill>
              <a:srgbClr val="F4850A"/>
            </a:solidFill>
          </a:ln>
          <a:effectLst>
            <a:outerShdw blurRad="38100" dist="25400" dir="108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58B2EF6D-2D7D-39F7-7219-A30D2E143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115" y="1495371"/>
            <a:ext cx="11006841" cy="43513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C5B535A-FC52-E2E7-A7EC-A2F6E967131B}"/>
              </a:ext>
            </a:extLst>
          </p:cNvPr>
          <p:cNvSpPr txBox="1"/>
          <p:nvPr/>
        </p:nvSpPr>
        <p:spPr>
          <a:xfrm>
            <a:off x="578488" y="6573041"/>
            <a:ext cx="11106312" cy="318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Parker C. et al. ESMO guidelines on Prostate cancer 2023</a:t>
            </a:r>
          </a:p>
        </p:txBody>
      </p:sp>
    </p:spTree>
    <p:extLst>
      <p:ext uri="{BB962C8B-B14F-4D97-AF65-F5344CB8AC3E}">
        <p14:creationId xmlns:p14="http://schemas.microsoft.com/office/powerpoint/2010/main" val="1351439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C3B433-646F-2A4E-54B4-18C982E09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8C6CDDE-FABA-3576-B96A-1088AF8E7449}"/>
              </a:ext>
            </a:extLst>
          </p:cNvPr>
          <p:cNvCxnSpPr/>
          <p:nvPr/>
        </p:nvCxnSpPr>
        <p:spPr>
          <a:xfrm>
            <a:off x="967409" y="1192696"/>
            <a:ext cx="10243930" cy="0"/>
          </a:xfrm>
          <a:prstGeom prst="line">
            <a:avLst/>
          </a:prstGeom>
          <a:ln w="12700">
            <a:solidFill>
              <a:srgbClr val="F4850A"/>
            </a:solidFill>
          </a:ln>
          <a:effectLst>
            <a:outerShdw blurRad="38100" dist="25400" dir="108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DC8A741-9DA3-88C8-A5FA-B5434FE7F9E4}"/>
              </a:ext>
            </a:extLst>
          </p:cNvPr>
          <p:cNvSpPr txBox="1"/>
          <p:nvPr/>
        </p:nvSpPr>
        <p:spPr>
          <a:xfrm>
            <a:off x="967409" y="0"/>
            <a:ext cx="11106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Chỉ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định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phẫu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thuật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cắt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TTL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tận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gốc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Phân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tầng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nguy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cơ</a:t>
            </a:r>
            <a:endParaRPr lang="en-US" sz="3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65BE4587-2B3A-FA59-785C-F9B2A91F7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8661" y="6377057"/>
            <a:ext cx="543338" cy="318052"/>
          </a:xfrm>
          <a:gradFill flip="none" rotWithShape="1">
            <a:gsLst>
              <a:gs pos="83000">
                <a:srgbClr val="068A9C"/>
              </a:gs>
              <a:gs pos="34000">
                <a:schemeClr val="accent1">
                  <a:lumMod val="45000"/>
                  <a:lumOff val="55000"/>
                </a:schemeClr>
              </a:gs>
              <a:gs pos="5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fld id="{D2FB4297-ED95-47E1-B6D7-7ACCD0EA9244}" type="slidenum">
              <a:rPr lang="en-US" sz="1800" b="1">
                <a:solidFill>
                  <a:schemeClr val="bg1"/>
                </a:solidFill>
              </a:rPr>
              <a:pPr/>
              <a:t>6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C774897-34D9-74A4-9C2E-5123AF178268}"/>
              </a:ext>
            </a:extLst>
          </p:cNvPr>
          <p:cNvSpPr txBox="1">
            <a:spLocks/>
          </p:cNvSpPr>
          <p:nvPr/>
        </p:nvSpPr>
        <p:spPr>
          <a:xfrm>
            <a:off x="695739" y="172319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endParaRPr lang="vi-VN" dirty="0">
              <a:solidFill>
                <a:srgbClr val="00133A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C01565-21CC-8202-6FCC-42FCCACA0F0E}"/>
              </a:ext>
            </a:extLst>
          </p:cNvPr>
          <p:cNvSpPr txBox="1"/>
          <p:nvPr/>
        </p:nvSpPr>
        <p:spPr>
          <a:xfrm>
            <a:off x="6997148" y="432020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/>
            <a:endParaRPr lang="en-US" dirty="0">
              <a:solidFill>
                <a:prstClr val="black"/>
              </a:solidFill>
              <a:latin typeface="맑은 고딕" panose="020F0502020204030204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65CD23D-6A1A-9FC8-84C0-BD2FAFE02D4C}"/>
              </a:ext>
            </a:extLst>
          </p:cNvPr>
          <p:cNvCxnSpPr/>
          <p:nvPr/>
        </p:nvCxnSpPr>
        <p:spPr>
          <a:xfrm>
            <a:off x="967409" y="1192696"/>
            <a:ext cx="10243930" cy="0"/>
          </a:xfrm>
          <a:prstGeom prst="line">
            <a:avLst/>
          </a:prstGeom>
          <a:ln w="12700">
            <a:solidFill>
              <a:srgbClr val="F4850A"/>
            </a:solidFill>
          </a:ln>
          <a:effectLst>
            <a:outerShdw blurRad="38100" dist="25400" dir="108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FCC8970-2B43-D9F4-51FD-26C6DE107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8368" y="1723192"/>
            <a:ext cx="7602011" cy="47155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4CFE03-EF32-DAD7-3AA1-F13002B04416}"/>
              </a:ext>
            </a:extLst>
          </p:cNvPr>
          <p:cNvSpPr txBox="1"/>
          <p:nvPr/>
        </p:nvSpPr>
        <p:spPr>
          <a:xfrm>
            <a:off x="578488" y="6573041"/>
            <a:ext cx="11106312" cy="318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Parker C. et al. ESMO guidelines on Prostate cancer 2023</a:t>
            </a:r>
          </a:p>
        </p:txBody>
      </p:sp>
    </p:spTree>
    <p:extLst>
      <p:ext uri="{BB962C8B-B14F-4D97-AF65-F5344CB8AC3E}">
        <p14:creationId xmlns:p14="http://schemas.microsoft.com/office/powerpoint/2010/main" val="2414223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6E747-9684-49FE-6983-5DA539482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6F88833-24CE-EC9A-DBAF-6B976A9B72E2}"/>
              </a:ext>
            </a:extLst>
          </p:cNvPr>
          <p:cNvCxnSpPr/>
          <p:nvPr/>
        </p:nvCxnSpPr>
        <p:spPr>
          <a:xfrm>
            <a:off x="967409" y="1192696"/>
            <a:ext cx="10243930" cy="0"/>
          </a:xfrm>
          <a:prstGeom prst="line">
            <a:avLst/>
          </a:prstGeom>
          <a:ln w="12700">
            <a:solidFill>
              <a:srgbClr val="F4850A"/>
            </a:solidFill>
          </a:ln>
          <a:effectLst>
            <a:outerShdw blurRad="38100" dist="25400" dir="108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E49E4D4-DF8F-2C17-93B3-507E9695D5DF}"/>
              </a:ext>
            </a:extLst>
          </p:cNvPr>
          <p:cNvSpPr txBox="1"/>
          <p:nvPr/>
        </p:nvSpPr>
        <p:spPr>
          <a:xfrm>
            <a:off x="967409" y="0"/>
            <a:ext cx="11106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Chỉ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định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phẫu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thuật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cắt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TTL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tận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gốc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Phân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tầng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nguy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cơ</a:t>
            </a:r>
            <a:endParaRPr lang="en-US" sz="3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26954C-9F08-558F-E522-A91A20F5ABFF}"/>
              </a:ext>
            </a:extLst>
          </p:cNvPr>
          <p:cNvSpPr txBox="1"/>
          <p:nvPr/>
        </p:nvSpPr>
        <p:spPr>
          <a:xfrm>
            <a:off x="6997148" y="432020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/>
            <a:endParaRPr lang="en-US" dirty="0">
              <a:solidFill>
                <a:prstClr val="black"/>
              </a:solidFill>
              <a:latin typeface="맑은 고딕" panose="020F0502020204030204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E52B476-F302-2EED-B995-42A86075C46C}"/>
              </a:ext>
            </a:extLst>
          </p:cNvPr>
          <p:cNvCxnSpPr/>
          <p:nvPr/>
        </p:nvCxnSpPr>
        <p:spPr>
          <a:xfrm>
            <a:off x="967409" y="1192696"/>
            <a:ext cx="10243930" cy="0"/>
          </a:xfrm>
          <a:prstGeom prst="line">
            <a:avLst/>
          </a:prstGeom>
          <a:ln w="12700">
            <a:solidFill>
              <a:srgbClr val="F4850A"/>
            </a:solidFill>
          </a:ln>
          <a:effectLst>
            <a:outerShdw blurRad="38100" dist="25400" dir="108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A010615-1207-1F87-334F-FD5B0A198905}"/>
              </a:ext>
            </a:extLst>
          </p:cNvPr>
          <p:cNvSpPr txBox="1"/>
          <p:nvPr/>
        </p:nvSpPr>
        <p:spPr>
          <a:xfrm>
            <a:off x="578488" y="6583680"/>
            <a:ext cx="4569584" cy="307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NCCN guidelines on Prostate cancer. Version 1.2025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1C8FF1B9-1123-223B-6E56-4ECE56659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8661" y="6377057"/>
            <a:ext cx="543338" cy="318052"/>
          </a:xfrm>
          <a:gradFill flip="none" rotWithShape="1">
            <a:gsLst>
              <a:gs pos="83000">
                <a:srgbClr val="068A9C"/>
              </a:gs>
              <a:gs pos="34000">
                <a:schemeClr val="accent1">
                  <a:lumMod val="45000"/>
                  <a:lumOff val="55000"/>
                </a:schemeClr>
              </a:gs>
              <a:gs pos="5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fld id="{D2FB4297-ED95-47E1-B6D7-7ACCD0EA9244}" type="slidenum">
              <a:rPr lang="en-US" sz="1800" b="1">
                <a:solidFill>
                  <a:schemeClr val="bg1"/>
                </a:solidFill>
              </a:rPr>
              <a:pPr/>
              <a:t>7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C25456-2A86-F57C-94D3-65CAF4080B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" t="831" r="-97"/>
          <a:stretch>
            <a:fillRect/>
          </a:stretch>
        </p:blipFill>
        <p:spPr>
          <a:xfrm>
            <a:off x="5824738" y="1252657"/>
            <a:ext cx="5255082" cy="55791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95C06C-97B3-975D-EEBA-FC5E2E029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621" y="1509122"/>
            <a:ext cx="5158035" cy="764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6315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67C89-2C72-4234-2457-CF0E2BC42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3B3BF99-2A51-7406-1940-5F366D9C3F84}"/>
              </a:ext>
            </a:extLst>
          </p:cNvPr>
          <p:cNvCxnSpPr/>
          <p:nvPr/>
        </p:nvCxnSpPr>
        <p:spPr>
          <a:xfrm>
            <a:off x="967409" y="1192696"/>
            <a:ext cx="10243930" cy="0"/>
          </a:xfrm>
          <a:prstGeom prst="line">
            <a:avLst/>
          </a:prstGeom>
          <a:ln w="12700">
            <a:solidFill>
              <a:srgbClr val="F4850A"/>
            </a:solidFill>
          </a:ln>
          <a:effectLst>
            <a:outerShdw blurRad="38100" dist="25400" dir="108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72A5490-5F2E-A69C-58D2-F60C90E3465B}"/>
              </a:ext>
            </a:extLst>
          </p:cNvPr>
          <p:cNvSpPr txBox="1"/>
          <p:nvPr/>
        </p:nvSpPr>
        <p:spPr>
          <a:xfrm>
            <a:off x="967409" y="0"/>
            <a:ext cx="11067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Chỉ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định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phẫu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thuật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cắt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TTL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tận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gốc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Lựa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chọn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điều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trị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theo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nhóm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nguy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cơ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199EA761-A296-6AE5-AD89-F649EAAD2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8661" y="6377057"/>
            <a:ext cx="543338" cy="318052"/>
          </a:xfrm>
          <a:gradFill flip="none" rotWithShape="1">
            <a:gsLst>
              <a:gs pos="83000">
                <a:srgbClr val="068A9C"/>
              </a:gs>
              <a:gs pos="34000">
                <a:schemeClr val="accent1">
                  <a:lumMod val="45000"/>
                  <a:lumOff val="55000"/>
                </a:schemeClr>
              </a:gs>
              <a:gs pos="5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fld id="{D2FB4297-ED95-47E1-B6D7-7ACCD0EA9244}" type="slidenum">
              <a:rPr lang="en-US" sz="1800" b="1">
                <a:solidFill>
                  <a:schemeClr val="bg1"/>
                </a:solidFill>
              </a:rPr>
              <a:pPr/>
              <a:t>8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D192001-B092-CDAD-B113-50D284EC448C}"/>
              </a:ext>
            </a:extLst>
          </p:cNvPr>
          <p:cNvSpPr txBox="1">
            <a:spLocks/>
          </p:cNvSpPr>
          <p:nvPr/>
        </p:nvSpPr>
        <p:spPr>
          <a:xfrm>
            <a:off x="695739" y="172319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endParaRPr lang="vi-VN" dirty="0">
              <a:solidFill>
                <a:srgbClr val="00133A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C638E3-A8E2-489E-2E4F-FFBFFAC658B8}"/>
              </a:ext>
            </a:extLst>
          </p:cNvPr>
          <p:cNvSpPr txBox="1"/>
          <p:nvPr/>
        </p:nvSpPr>
        <p:spPr>
          <a:xfrm>
            <a:off x="6997148" y="432020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/>
            <a:endParaRPr lang="en-US" dirty="0">
              <a:solidFill>
                <a:prstClr val="black"/>
              </a:solidFill>
              <a:latin typeface="맑은 고딕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936904-9088-5D38-5A59-F18DC2D4D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229" y="1320609"/>
            <a:ext cx="9414112" cy="54551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16FA89-4AFE-F6A6-9281-EAF520818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7164" y="1320609"/>
            <a:ext cx="4713853" cy="70028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949F9BB-9B4B-5FEA-A309-44899C2A5736}"/>
              </a:ext>
            </a:extLst>
          </p:cNvPr>
          <p:cNvSpPr/>
          <p:nvPr/>
        </p:nvSpPr>
        <p:spPr>
          <a:xfrm>
            <a:off x="1718343" y="1253343"/>
            <a:ext cx="2982866" cy="28230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BBBD019-424A-5CB4-D135-5FF245000AC6}"/>
              </a:ext>
            </a:extLst>
          </p:cNvPr>
          <p:cNvSpPr/>
          <p:nvPr/>
        </p:nvSpPr>
        <p:spPr>
          <a:xfrm>
            <a:off x="1632204" y="1582040"/>
            <a:ext cx="1199470" cy="511306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28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9E3B8-5CE6-BB53-6BF7-1961667FB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85D2D4C-2736-B3A7-1F3B-22C3B4F7C3A7}"/>
              </a:ext>
            </a:extLst>
          </p:cNvPr>
          <p:cNvCxnSpPr/>
          <p:nvPr/>
        </p:nvCxnSpPr>
        <p:spPr>
          <a:xfrm>
            <a:off x="967409" y="1192696"/>
            <a:ext cx="10243930" cy="0"/>
          </a:xfrm>
          <a:prstGeom prst="line">
            <a:avLst/>
          </a:prstGeom>
          <a:ln w="12700">
            <a:solidFill>
              <a:srgbClr val="F4850A"/>
            </a:solidFill>
          </a:ln>
          <a:effectLst>
            <a:outerShdw blurRad="38100" dist="25400" dir="108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B489822-749B-2222-8EBC-C2480D4914FD}"/>
              </a:ext>
            </a:extLst>
          </p:cNvPr>
          <p:cNvSpPr txBox="1"/>
          <p:nvPr/>
        </p:nvSpPr>
        <p:spPr>
          <a:xfrm>
            <a:off x="967409" y="0"/>
            <a:ext cx="11067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Chỉ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định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phẫu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thuật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cắt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TTL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tận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gốc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Lựa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chọn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điều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trị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theo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nhóm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nguy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</a:rPr>
              <a:t>cơ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FFFB7B08-F2AE-06E3-D819-F102CE7B2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8661" y="6377057"/>
            <a:ext cx="543338" cy="318052"/>
          </a:xfrm>
          <a:gradFill flip="none" rotWithShape="1">
            <a:gsLst>
              <a:gs pos="83000">
                <a:srgbClr val="068A9C"/>
              </a:gs>
              <a:gs pos="34000">
                <a:schemeClr val="accent1">
                  <a:lumMod val="45000"/>
                  <a:lumOff val="55000"/>
                </a:schemeClr>
              </a:gs>
              <a:gs pos="5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fld id="{D2FB4297-ED95-47E1-B6D7-7ACCD0EA9244}" type="slidenum">
              <a:rPr lang="en-US" sz="1800" b="1">
                <a:solidFill>
                  <a:schemeClr val="bg1"/>
                </a:solidFill>
              </a:rPr>
              <a:pPr/>
              <a:t>9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8E7B5A-AF5E-F9BB-86AB-12863CDC4F85}"/>
              </a:ext>
            </a:extLst>
          </p:cNvPr>
          <p:cNvSpPr txBox="1">
            <a:spLocks/>
          </p:cNvSpPr>
          <p:nvPr/>
        </p:nvSpPr>
        <p:spPr>
          <a:xfrm>
            <a:off x="695739" y="172319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endParaRPr lang="vi-VN" dirty="0">
              <a:solidFill>
                <a:srgbClr val="00133A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A5709A-4308-BF13-0F90-0F1655D3E6B8}"/>
              </a:ext>
            </a:extLst>
          </p:cNvPr>
          <p:cNvSpPr txBox="1"/>
          <p:nvPr/>
        </p:nvSpPr>
        <p:spPr>
          <a:xfrm>
            <a:off x="6997148" y="432020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/>
            <a:endParaRPr lang="en-US" dirty="0">
              <a:solidFill>
                <a:prstClr val="black"/>
              </a:solidFill>
              <a:latin typeface="맑은 고딕" panose="020F050202020403020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8F11B7-B445-5759-BD70-F10AC4DC8A0D}"/>
              </a:ext>
            </a:extLst>
          </p:cNvPr>
          <p:cNvGrpSpPr/>
          <p:nvPr/>
        </p:nvGrpSpPr>
        <p:grpSpPr>
          <a:xfrm>
            <a:off x="3070287" y="2543612"/>
            <a:ext cx="8141052" cy="2145929"/>
            <a:chOff x="2026394" y="2048933"/>
            <a:chExt cx="8141052" cy="214592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40165D-9C9A-E6DC-1E05-AB9AAF7E4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99"/>
            <a:stretch>
              <a:fillRect/>
            </a:stretch>
          </p:blipFill>
          <p:spPr>
            <a:xfrm>
              <a:off x="2041487" y="3547072"/>
              <a:ext cx="8125959" cy="64779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6C491DA-5170-9257-FB14-31BDCFDD5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2001"/>
            <a:stretch>
              <a:fillRect/>
            </a:stretch>
          </p:blipFill>
          <p:spPr>
            <a:xfrm>
              <a:off x="2026394" y="2048933"/>
              <a:ext cx="8125959" cy="1559066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3044D97-AAC9-AE52-220A-F30DCDE8485B}"/>
              </a:ext>
            </a:extLst>
          </p:cNvPr>
          <p:cNvSpPr txBox="1"/>
          <p:nvPr/>
        </p:nvSpPr>
        <p:spPr>
          <a:xfrm>
            <a:off x="578488" y="6530423"/>
            <a:ext cx="4569584" cy="307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EAU guidelines on Prostate cancer. 2024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09F4FAF-0065-A282-EEDD-EDDD52D8B5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241" y="2084251"/>
            <a:ext cx="2606039" cy="355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584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Janssen Our Promise Widescreen - COOL">
  <a:themeElements>
    <a:clrScheme name="Janssen Our Promise – COOL">
      <a:dk1>
        <a:srgbClr val="212121"/>
      </a:dk1>
      <a:lt1>
        <a:srgbClr val="FFFFFF"/>
      </a:lt1>
      <a:dk2>
        <a:srgbClr val="646464"/>
      </a:dk2>
      <a:lt2>
        <a:srgbClr val="F4F4F4"/>
      </a:lt2>
      <a:accent1>
        <a:srgbClr val="00A0DF"/>
      </a:accent1>
      <a:accent2>
        <a:srgbClr val="003479"/>
      </a:accent2>
      <a:accent3>
        <a:srgbClr val="1C75BC"/>
      </a:accent3>
      <a:accent4>
        <a:srgbClr val="349941"/>
      </a:accent4>
      <a:accent5>
        <a:srgbClr val="6EBD44"/>
      </a:accent5>
      <a:accent6>
        <a:srgbClr val="7E2E78"/>
      </a:accent6>
      <a:hlink>
        <a:srgbClr val="00A0DE"/>
      </a:hlink>
      <a:folHlink>
        <a:srgbClr val="636363"/>
      </a:folHlink>
    </a:clrScheme>
    <a:fontScheme name="Janssen Oncology">
      <a:majorFont>
        <a:latin typeface="Verdana"/>
        <a:ea typeface="ヒラギノ角ゴ ProN W6"/>
        <a:cs typeface="ヒラギノ角ゴ ProN W6"/>
      </a:majorFont>
      <a:minorFont>
        <a:latin typeface="Verdan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32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Arial" pitchFamily="-110" charset="0"/>
            <a:ea typeface="ヒラギノ角ゴ ProN W3" pitchFamily="-110" charset="-128"/>
            <a:cs typeface="ヒラギノ角ゴ ProN W3" pitchFamily="-110" charset="-128"/>
            <a:sym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12700" cap="flat" cmpd="sng" algn="ctr">
          <a:solidFill>
            <a:srgbClr val="77777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777777"/>
            </a:solidFill>
            <a:effectLst/>
            <a:latin typeface="Arial" pitchFamily="-110" charset="0"/>
            <a:ea typeface="ヒラギノ角ゴ ProN W3" pitchFamily="-110" charset="-128"/>
            <a:cs typeface="ヒラギノ角ゴ ProN W3" pitchFamily="-110" charset="-128"/>
            <a:sym typeface="Arial" pitchFamily="-110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30DF2A73-5A31-5B45-B812-29C9C639DC3A}" vid="{09BA5CA5-A7C5-604E-82A1-9320D27E1E4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</TotalTime>
  <Words>2295</Words>
  <Application>Microsoft Office PowerPoint</Application>
  <PresentationFormat>Widescreen</PresentationFormat>
  <Paragraphs>302</Paragraphs>
  <Slides>45</Slides>
  <Notes>36</Notes>
  <HiddenSlides>1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62" baseType="lpstr">
      <vt:lpstr>맑은 고딕</vt:lpstr>
      <vt:lpstr>AdvTT7c3c51d9</vt:lpstr>
      <vt:lpstr>Aptos</vt:lpstr>
      <vt:lpstr>Aptos Display</vt:lpstr>
      <vt:lpstr>Arial</vt:lpstr>
      <vt:lpstr>Calibri</vt:lpstr>
      <vt:lpstr>Calibri Light</vt:lpstr>
      <vt:lpstr>Courier New</vt:lpstr>
      <vt:lpstr>Georgia</vt:lpstr>
      <vt:lpstr>helvetica</vt:lpstr>
      <vt:lpstr>HelveticaNeue-Roman</vt:lpstr>
      <vt:lpstr>Titillium Web</vt:lpstr>
      <vt:lpstr>Verdana</vt:lpstr>
      <vt:lpstr>Wingdings</vt:lpstr>
      <vt:lpstr>Office Theme</vt:lpstr>
      <vt:lpstr>1_Office Theme</vt:lpstr>
      <vt:lpstr>Janssen Our Promise Widescreen - COOL</vt:lpstr>
      <vt:lpstr>VAI TRÒ PHẪU THUẬT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ĐÁP Phẫu thuật cắt TTL tận gốc</dc:title>
  <dc:creator>Phạm Đức Minh</dc:creator>
  <cp:lastModifiedBy>Phạm Đức Minh</cp:lastModifiedBy>
  <cp:revision>83</cp:revision>
  <dcterms:created xsi:type="dcterms:W3CDTF">2024-04-08T08:48:09Z</dcterms:created>
  <dcterms:modified xsi:type="dcterms:W3CDTF">2025-09-16T06:11:13Z</dcterms:modified>
</cp:coreProperties>
</file>